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1" r:id="rId2"/>
    <p:sldId id="4424" r:id="rId3"/>
    <p:sldId id="4425" r:id="rId4"/>
    <p:sldId id="4426" r:id="rId5"/>
    <p:sldId id="349" r:id="rId6"/>
    <p:sldId id="350" r:id="rId7"/>
    <p:sldId id="351" r:id="rId8"/>
    <p:sldId id="352" r:id="rId9"/>
    <p:sldId id="355" r:id="rId10"/>
    <p:sldId id="353" r:id="rId11"/>
    <p:sldId id="354" r:id="rId12"/>
    <p:sldId id="356" r:id="rId13"/>
    <p:sldId id="359" r:id="rId14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65A"/>
    <a:srgbClr val="F68220"/>
    <a:srgbClr val="00A0DD"/>
    <a:srgbClr val="E31D24"/>
    <a:srgbClr val="DD24A0"/>
    <a:srgbClr val="008C54"/>
    <a:srgbClr val="A6CF38"/>
    <a:srgbClr val="E6E7EF"/>
    <a:srgbClr val="E31D23"/>
    <a:srgbClr val="323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E6E7E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2FC-9E49-ACBD-DB8BA2100743}"/>
              </c:ext>
            </c:extLst>
          </c:dPt>
          <c:dPt>
            <c:idx val="1"/>
            <c:bubble3D val="0"/>
            <c:spPr>
              <a:solidFill>
                <a:srgbClr val="A6CF3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FC-9E49-ACBD-DB8BA2100743}"/>
              </c:ext>
            </c:extLst>
          </c:dPt>
          <c:dLbls>
            <c:dLbl>
              <c:idx val="0"/>
              <c:layout>
                <c:manualLayout>
                  <c:x val="0.1053921568627451"/>
                  <c:y val="-0.1167456998284205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E6E7EF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defRPr>
                    </a:pPr>
                    <a:fld id="{A24E0580-EEB7-4ED1-8256-BD6BB61EBDF2}" type="VALUE">
                      <a:rPr lang="en-US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rgbClr val="E6E7E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t>[VRIJEDNOST]</a:t>
                    </a:fld>
                    <a:endParaRPr lang="hr-HR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2FC-9E49-ACBD-DB8BA2100743}"/>
                </c:ext>
              </c:extLst>
            </c:dLbl>
            <c:dLbl>
              <c:idx val="1"/>
              <c:layout>
                <c:manualLayout>
                  <c:x val="-0.1862745098039216"/>
                  <c:y val="-0.56621664416783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A6CF38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defRPr>
                    </a:pPr>
                    <a:fld id="{5268CC52-2C70-464C-8393-55191710DDA1}" type="VALUE">
                      <a:rPr lang="en-US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600" b="0" i="0" u="none" strike="noStrike" kern="1200" baseline="0">
                          <a:solidFill>
                            <a:srgbClr val="A6CF38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t>[VRIJEDNOST]</a:t>
                    </a:fld>
                    <a:endParaRPr lang="hr-HR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FC-9E49-ACBD-DB8BA2100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1">
                  <c:v>EU</c:v>
                </c:pt>
              </c:strCache>
            </c:strRef>
          </c:cat>
          <c:val>
            <c:numRef>
              <c:f>Sheet1!$B$2:$B$3</c:f>
              <c:numCache>
                <c:formatCode>0.000</c:formatCode>
                <c:ptCount val="2"/>
                <c:pt idx="0">
                  <c:v>0.33700000000000002</c:v>
                </c:pt>
                <c:pt idx="1">
                  <c:v>1.9330000000000001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FC-9E49-ACBD-DB8BA2100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38488864443415161"/>
          <c:y val="0.85855109393938145"/>
          <c:w val="7.8261926817971283E-2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D45F59-D847-4391-A635-F9EEE5DDC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FAF7AD-24CD-44C4-ACCF-8F0189DF4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90D80D1-D3E5-4DDB-B6AA-30F04B7E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835E910-E694-4F4E-88BF-3FA8E1DF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6C612D-024C-46C8-A1C1-3080ADA7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439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CA76C7-359C-4FD5-8A06-408290FF3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AF93D85-440E-458F-8B79-E62ADEB94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20ED541-07BB-4A9D-BD50-C1451A12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C9F710-11A0-41D6-AA2C-0C33B2E1D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5CE57A-46CB-415C-82C2-8CE9F518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265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734E111-6045-42A8-9BE3-F510E3B35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7720000-E0EC-464B-9168-B2167963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260C5C0-D353-48D1-B814-AFE1CA16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9C1D413-6DCF-42B2-A17B-DD99E90C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D25038B-981D-4C05-B609-73871F3BD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910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7A0ADF-AE33-4BC9-8676-24D719D04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3031D4-CBEE-4691-B700-F585E6D09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451A744-8EAE-4B80-AD47-04645278D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2DA9C65-C0AA-428A-8768-B2C674BC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E71E376-5DF0-4115-B2DA-E129F922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610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D426D1-8257-4CC4-8179-FF3815D3B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2E09912-2037-453E-846A-7C06B56EC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B434F4D-5E2C-4CD4-A113-B4A98F5DE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BE03E46-74FD-4E3B-8D34-F6887530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B24A031-C120-4A7A-AF1C-77A1E5F8F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031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B6F860-EBE7-44A3-9159-BA0FF772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CCC1B3-5121-4C7D-A8D1-3F97DAF2B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1C5BF84-7ED0-46BB-9F65-3494EA3AA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AB8A279-FDCC-4DBE-B776-446499A0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D7B3ABE-CCFA-43B4-937F-559786B06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03D5934-00A5-4361-BCD0-9FB192ACB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463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F59172-9496-47D1-8085-EA2CDB04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39D9E61-EEEB-4A5B-A4D8-5E8C6D564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C020DB1-A1EC-4317-B5AA-55B531097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6317D4F-9D92-4F7D-9F5F-42B9F90DC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7220F58-346F-49BB-965B-AF363BB84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24D30D5-195C-42DE-B65B-386BD5FF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91908BE-01CE-43F4-9FDD-BD4DDAA4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74DA6800-7D27-49C4-947C-8CA67ED2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822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44B245-75A1-4D6F-B3F7-78D2B55C0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CC486A4-EC40-4496-84F2-506AB8835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737B20C-DC03-42BB-9370-751F26E79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6D1CF8E4-4BCB-4707-B6D2-3467EA34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284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1A90A610-8F84-4204-88A1-C1554FE11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29A15CB-F4F7-4427-8D20-8D0D6A9E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6233E6C7-EEB3-4E35-88CE-81AF9696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192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3BDA6A-B8F1-4C8E-85EE-7253E8420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CA2333-B5D6-4D52-8FAE-F163E4E1B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D5A7AB2-A5D4-48C5-9050-C15D61F53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49320F0-0700-4DEE-8AB0-E6373DA02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603D2E9-FB4B-41E5-87C8-91178834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28D9F17-64F1-4CA9-91AA-E9D804A7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083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679F48-6F40-4C38-BA8B-B313C7279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7DB7382-A54B-4C6D-8660-C1BEE7E4F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7FEEA64-8EAC-4257-AC90-959DD3546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9AF7628-EEF0-4C14-B953-2834E8CFD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8CD1B50-D1DA-49B6-BD36-94740D44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445689B-FB26-470C-9C5C-64B3F8AE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851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175AC9C-FD31-48FE-B5B9-A708B365C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ACAFBAF-87A1-4F92-A048-B09DBA8FD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E2C90B-91BC-43B2-AB27-C795E885F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2ACA7-E516-4236-AE20-FA32897AA9C9}" type="datetimeFigureOut">
              <a:rPr lang="hr-HR" smtClean="0"/>
              <a:t>3.4.2023.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6A48697-602C-4341-B9D9-933EAA62F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387440A-889D-4091-B0F4-9A967070C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AA0AD-FAB3-41B5-9851-3B8F7A99AAF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66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4.png"/><Relationship Id="rId4" Type="http://schemas.openxmlformats.org/officeDocument/2006/relationships/image" Target="../media/image7.png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7676C2-A799-A44E-8499-E74F859106A7}"/>
              </a:ext>
            </a:extLst>
          </p:cNvPr>
          <p:cNvSpPr/>
          <p:nvPr/>
        </p:nvSpPr>
        <p:spPr>
          <a:xfrm>
            <a:off x="0" y="1570038"/>
            <a:ext cx="12192000" cy="5287962"/>
          </a:xfrm>
          <a:prstGeom prst="rect">
            <a:avLst/>
          </a:prstGeom>
          <a:solidFill>
            <a:srgbClr val="1E2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0905B6-9D45-4C41-AAAC-61E81ECF1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48" y="5597281"/>
            <a:ext cx="2099176" cy="62695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AD0B0D-0378-434B-AAB0-B3F0BD7B33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03" y="493575"/>
            <a:ext cx="3083423" cy="549012"/>
          </a:xfrm>
          <a:prstGeom prst="rect">
            <a:avLst/>
          </a:prstGeom>
        </p:spPr>
      </p:pic>
      <p:sp>
        <p:nvSpPr>
          <p:cNvPr id="5" name="Naslov 1">
            <a:extLst>
              <a:ext uri="{FF2B5EF4-FFF2-40B4-BE49-F238E27FC236}">
                <a16:creationId xmlns:a16="http://schemas.microsoft.com/office/drawing/2014/main" id="{509EDE77-2869-934E-9EB1-9E247B21FECD}"/>
              </a:ext>
            </a:extLst>
          </p:cNvPr>
          <p:cNvSpPr txBox="1">
            <a:spLocks/>
          </p:cNvSpPr>
          <p:nvPr/>
        </p:nvSpPr>
        <p:spPr>
          <a:xfrm>
            <a:off x="902368" y="2973936"/>
            <a:ext cx="10486239" cy="24553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Europski socijalni fond </a:t>
            </a:r>
            <a:r>
              <a:rPr kumimoji="0" lang="hr-HR" sz="5400" b="0" i="0" u="none" strike="noStrike" kern="1200" cap="none" spc="0" normalizeH="0" baseline="0" noProof="0" dirty="0">
                <a:ln>
                  <a:noFill/>
                </a:ln>
                <a:solidFill>
                  <a:srgbClr val="E31D23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+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5400" b="1" i="0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5200" b="1" i="0" u="none" strike="noStrike" kern="1200" cap="none" spc="0" normalizeH="0" baseline="0" noProof="0" dirty="0">
                <a:ln>
                  <a:noFill/>
                </a:ln>
                <a:solidFill>
                  <a:srgbClr val="A6CF38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Europski socijalni fond plus 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5200" b="1" i="0" u="none" strike="noStrike" kern="1200" cap="none" spc="0" normalizeH="0" baseline="0" noProof="0" dirty="0">
                <a:ln>
                  <a:noFill/>
                </a:ln>
                <a:solidFill>
                  <a:srgbClr val="A6CF38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za razvojno desetljeće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5400" b="1" i="0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9" name="Podnaslov 2">
            <a:extLst>
              <a:ext uri="{FF2B5EF4-FFF2-40B4-BE49-F238E27FC236}">
                <a16:creationId xmlns:a16="http://schemas.microsoft.com/office/drawing/2014/main" id="{2B4A3B4A-470A-1749-A8E8-E4D4A91E3FBC}"/>
              </a:ext>
            </a:extLst>
          </p:cNvPr>
          <p:cNvSpPr txBox="1">
            <a:spLocks/>
          </p:cNvSpPr>
          <p:nvPr/>
        </p:nvSpPr>
        <p:spPr>
          <a:xfrm>
            <a:off x="902367" y="5084748"/>
            <a:ext cx="10486239" cy="1307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0BC538-BE3B-C645-9682-92B3E3445D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1507"/>
            <a:ext cx="7556500" cy="965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FA5E3C-4E9D-7B4B-9B54-C14E4926B4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472" y="1451507"/>
            <a:ext cx="75565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4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Zdravstvo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6381" y="2556849"/>
            <a:ext cx="5210605" cy="885600"/>
          </a:xfrm>
          <a:prstGeom prst="roundRect">
            <a:avLst/>
          </a:prstGeom>
          <a:solidFill>
            <a:srgbClr val="E31D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607414" y="2603307"/>
            <a:ext cx="45680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Pristup socijalnim i zdravstvenim uslugama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70051" y="2798963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232437" y="2769925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E31D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E31D2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4178189" y="4966585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83,2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930857" y="1723972"/>
            <a:ext cx="469713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Specijalizacije i usavršavanja za:</a:t>
            </a:r>
          </a:p>
          <a:p>
            <a:pPr lvl="1"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Liječnike u deficitarnim specijalizacijama u primarnoj zdravstvenoj zaštiti</a:t>
            </a:r>
          </a:p>
          <a:p>
            <a:pPr lvl="1"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Medicinske sestre </a:t>
            </a:r>
          </a:p>
          <a:p>
            <a:pPr lvl="1"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Magistre farmacije te ostale zdravstvene radnike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Razvoj dugotrajne skrbi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Prevencija bolesti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CBDC720-3E0E-3F43-8AAF-09C7A0F82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86" y="517525"/>
            <a:ext cx="1281600" cy="12816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52CC11-28A6-79DF-C2DB-E1C51A9E8C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5016DC9-C82F-FDBC-D929-D0424A1507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25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Zapošljavanje mladih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6381" y="2692164"/>
            <a:ext cx="5210605" cy="573860"/>
          </a:xfrm>
          <a:prstGeom prst="roundRect">
            <a:avLst/>
          </a:prstGeom>
          <a:solidFill>
            <a:srgbClr val="00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607414" y="2738622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Poboljšanje pristupa zapošljavanju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72200" y="2800625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205266" y="2794287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00A0D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A0DD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953605E-81D8-EB4B-A1D1-B956C93DBD14}"/>
              </a:ext>
            </a:extLst>
          </p:cNvPr>
          <p:cNvSpPr/>
          <p:nvPr/>
        </p:nvSpPr>
        <p:spPr>
          <a:xfrm>
            <a:off x="6336381" y="3345447"/>
            <a:ext cx="5210605" cy="885600"/>
          </a:xfrm>
          <a:prstGeom prst="roundRect">
            <a:avLst/>
          </a:prstGeom>
          <a:solidFill>
            <a:srgbClr val="00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BBDC884C-D22C-394F-95BC-D14DDB0B3641}"/>
              </a:ext>
            </a:extLst>
          </p:cNvPr>
          <p:cNvSpPr txBox="1"/>
          <p:nvPr/>
        </p:nvSpPr>
        <p:spPr>
          <a:xfrm>
            <a:off x="6607414" y="3391905"/>
            <a:ext cx="45680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Pristup obrazovanju i osposobljavanju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F31D8D-90EF-EC42-9CEB-8188DA787542}"/>
              </a:ext>
            </a:extLst>
          </p:cNvPr>
          <p:cNvSpPr/>
          <p:nvPr/>
        </p:nvSpPr>
        <p:spPr>
          <a:xfrm>
            <a:off x="6172200" y="3628270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8CAE56B-5004-A84A-B59C-5A067D5ACEEB}"/>
              </a:ext>
            </a:extLst>
          </p:cNvPr>
          <p:cNvSpPr txBox="1"/>
          <p:nvPr/>
        </p:nvSpPr>
        <p:spPr>
          <a:xfrm>
            <a:off x="6218238" y="3618690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00A0DD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A0DD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299742" y="4933725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382,17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665163" y="1627687"/>
            <a:ext cx="469540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Mjere aktivne politike zapošljavanja za mlade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Vaučeri za obrazovanje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Stipendije za studente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Program aktivacije neaktivnih mladih kroz program prekogranične mobilnosti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Jačanje kapaciteta OCD-a za rad s mladima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endParaRPr lang="hr-HR" sz="24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547A89F-72B8-D24E-93C5-9F2FFFDE8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86" y="540366"/>
            <a:ext cx="1281600" cy="12816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F7DD059-452C-E5E5-64E1-E4C27AD6FA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7177E8-3756-5165-73C6-033C6F1E0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71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Materijalna deprivacija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6381" y="2556849"/>
            <a:ext cx="5210605" cy="576000"/>
          </a:xfrm>
          <a:prstGeom prst="roundRect">
            <a:avLst/>
          </a:prstGeom>
          <a:solidFill>
            <a:srgbClr val="F6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607414" y="2603307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Suzbijanje materijalne oskudice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66964" y="2652775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187785" y="2637592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764631" y="4048334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74,88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949367" y="1799125"/>
            <a:ext cx="417701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spcAft>
                <a:spcPts val="600"/>
              </a:spcAft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Podjela hrane i osnovne materijalne pomoći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Školski obroci za djecu u siromaštvu ili u riziku od siromaštva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endParaRPr lang="sr-Latn-RS" sz="24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0BFBA9-0D74-2F40-9693-220DB7151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833" y="517525"/>
            <a:ext cx="1281600" cy="12816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65433E9-D5D4-21E9-7980-BEE36018C1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D1C36EC-78A3-DFFD-0461-3C36E31441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729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C08286-97A8-E94F-BF1F-3912F9586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457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Zahvaljujem na pozornosti!</a:t>
            </a:r>
            <a:endParaRPr lang="sr-Latn-RS" dirty="0">
              <a:solidFill>
                <a:srgbClr val="1E265A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519404-BD70-BF4A-8123-5D8C45F58135}"/>
              </a:ext>
            </a:extLst>
          </p:cNvPr>
          <p:cNvSpPr/>
          <p:nvPr/>
        </p:nvSpPr>
        <p:spPr>
          <a:xfrm>
            <a:off x="0" y="5727032"/>
            <a:ext cx="12192000" cy="1130968"/>
          </a:xfrm>
          <a:prstGeom prst="rect">
            <a:avLst/>
          </a:prstGeom>
          <a:solidFill>
            <a:srgbClr val="323B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650585-03E8-EE4A-A616-6E13FD9A75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4842042"/>
            <a:ext cx="7556500" cy="965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B5D4ED-77D5-314F-B740-5AFBA7FCD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380817" y="4842043"/>
            <a:ext cx="7556500" cy="965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15A0DE-98F3-FD42-8AE3-443F427E16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014" y="3601167"/>
            <a:ext cx="2865969" cy="5102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DD9BF8-4F12-4645-BADC-343DDE0FCE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410" y="5979039"/>
            <a:ext cx="2099176" cy="62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4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336;p23">
            <a:extLst>
              <a:ext uri="{FF2B5EF4-FFF2-40B4-BE49-F238E27FC236}">
                <a16:creationId xmlns:a16="http://schemas.microsoft.com/office/drawing/2014/main" id="{9AA26FE7-CAE7-862F-8950-F074FF8064B8}"/>
              </a:ext>
            </a:extLst>
          </p:cNvPr>
          <p:cNvSpPr/>
          <p:nvPr/>
        </p:nvSpPr>
        <p:spPr>
          <a:xfrm>
            <a:off x="6897790" y="3716323"/>
            <a:ext cx="3571672" cy="984958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99"/>
              </a:highlight>
              <a:uLnTx/>
              <a:uFillTx/>
              <a:latin typeface="TyponineSans Reg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73C413D-4CE4-11ED-44F3-3C73DF863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680" y="-233"/>
            <a:ext cx="9917891" cy="1022714"/>
          </a:xfrm>
        </p:spPr>
        <p:txBody>
          <a:bodyPr>
            <a:normAutofit/>
          </a:bodyPr>
          <a:lstStyle/>
          <a:p>
            <a:r>
              <a:rPr lang="hr-HR" sz="4000" b="1" dirty="0">
                <a:solidFill>
                  <a:srgbClr val="002060"/>
                </a:solidFill>
                <a:latin typeface="+mn-lt"/>
                <a:ea typeface="Roboto Black" panose="02000000000000000000" pitchFamily="2" charset="0"/>
              </a:rPr>
              <a:t>Programi Kohezijske politike 2021. -2027. </a:t>
            </a:r>
            <a:endParaRPr lang="en-US" sz="4000" b="1" dirty="0">
              <a:solidFill>
                <a:srgbClr val="002060"/>
              </a:solidFill>
              <a:latin typeface="+mn-lt"/>
              <a:ea typeface="Roboto Black" panose="02000000000000000000" pitchFamily="2" charset="0"/>
            </a:endParaRPr>
          </a:p>
        </p:txBody>
      </p:sp>
      <p:sp>
        <p:nvSpPr>
          <p:cNvPr id="5" name="Google Shape;336;p23">
            <a:extLst>
              <a:ext uri="{FF2B5EF4-FFF2-40B4-BE49-F238E27FC236}">
                <a16:creationId xmlns:a16="http://schemas.microsoft.com/office/drawing/2014/main" id="{96D629BD-A4BE-3BE5-B809-7C16F6289E11}"/>
              </a:ext>
            </a:extLst>
          </p:cNvPr>
          <p:cNvSpPr/>
          <p:nvPr/>
        </p:nvSpPr>
        <p:spPr>
          <a:xfrm>
            <a:off x="7046752" y="1644242"/>
            <a:ext cx="3645904" cy="1091500"/>
          </a:xfrm>
          <a:prstGeom prst="roundRect">
            <a:avLst>
              <a:gd name="adj" fmla="val 50000"/>
            </a:avLst>
          </a:prstGeom>
          <a:solidFill>
            <a:srgbClr val="CCEC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yponineSans Reg"/>
              <a:ea typeface="+mn-ea"/>
              <a:cs typeface="+mn-cs"/>
            </a:endParaRPr>
          </a:p>
        </p:txBody>
      </p:sp>
      <p:sp>
        <p:nvSpPr>
          <p:cNvPr id="6" name="Google Shape;338;p23">
            <a:extLst>
              <a:ext uri="{FF2B5EF4-FFF2-40B4-BE49-F238E27FC236}">
                <a16:creationId xmlns:a16="http://schemas.microsoft.com/office/drawing/2014/main" id="{E752BBFB-B871-0B32-D2C2-DB2CBC9B63ED}"/>
              </a:ext>
            </a:extLst>
          </p:cNvPr>
          <p:cNvSpPr txBox="1"/>
          <p:nvPr/>
        </p:nvSpPr>
        <p:spPr>
          <a:xfrm>
            <a:off x="7078480" y="1747064"/>
            <a:ext cx="3451930" cy="860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kumimoji="0" lang="hr-HR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Program Konkurentnost i kohezija </a:t>
            </a:r>
            <a:r>
              <a:rPr kumimoji="0" lang="en-US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2021</a:t>
            </a:r>
            <a:r>
              <a:rPr kumimoji="0" lang="hr-HR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.-</a:t>
            </a:r>
            <a:r>
              <a:rPr kumimoji="0" lang="en-US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2027</a:t>
            </a:r>
            <a:r>
              <a:rPr kumimoji="0" lang="hr-HR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.</a:t>
            </a:r>
            <a:endParaRPr kumimoji="0" lang="en-US" sz="2000" b="1" i="0" u="none" strike="noStrike" kern="0" cap="none" spc="0" normalizeH="0" baseline="0" noProof="0" dirty="0">
              <a:ln w="0"/>
              <a:solidFill>
                <a:srgbClr val="656D78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" name="Google Shape;341;p23">
            <a:extLst>
              <a:ext uri="{FF2B5EF4-FFF2-40B4-BE49-F238E27FC236}">
                <a16:creationId xmlns:a16="http://schemas.microsoft.com/office/drawing/2014/main" id="{6E24ABE4-DAB3-35A7-C5E9-994FE51FFA17}"/>
              </a:ext>
            </a:extLst>
          </p:cNvPr>
          <p:cNvSpPr txBox="1"/>
          <p:nvPr/>
        </p:nvSpPr>
        <p:spPr>
          <a:xfrm>
            <a:off x="7105626" y="3959769"/>
            <a:ext cx="3422408" cy="4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Integrirani teritorijalni program 2021.-2027.</a:t>
            </a:r>
          </a:p>
        </p:txBody>
      </p:sp>
      <p:sp>
        <p:nvSpPr>
          <p:cNvPr id="10" name="Google Shape;348;p23">
            <a:extLst>
              <a:ext uri="{FF2B5EF4-FFF2-40B4-BE49-F238E27FC236}">
                <a16:creationId xmlns:a16="http://schemas.microsoft.com/office/drawing/2014/main" id="{8B6C170C-F15F-8CD4-5A3B-868EDA5A0014}"/>
              </a:ext>
            </a:extLst>
          </p:cNvPr>
          <p:cNvSpPr txBox="1"/>
          <p:nvPr/>
        </p:nvSpPr>
        <p:spPr>
          <a:xfrm>
            <a:off x="5105766" y="1658297"/>
            <a:ext cx="1185886" cy="1090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4000" b="1" i="0" u="none" strike="noStrike" kern="1200" cap="none" spc="0" normalizeH="0" baseline="0" noProof="0" dirty="0">
                <a:ln>
                  <a:noFill/>
                </a:ln>
                <a:solidFill>
                  <a:srgbClr val="43A047"/>
                </a:solidFill>
                <a:effectLst/>
                <a:uLnTx/>
                <a:uFillTx/>
                <a:latin typeface="Calibri" panose="020F0502020204030204"/>
                <a:ea typeface="Fira Sans"/>
                <a:cs typeface="Fira Sans"/>
                <a:sym typeface="Fira Sans"/>
              </a:rPr>
              <a:t>1</a:t>
            </a:r>
          </a:p>
        </p:txBody>
      </p:sp>
      <p:grpSp>
        <p:nvGrpSpPr>
          <p:cNvPr id="25" name="Group 23">
            <a:extLst>
              <a:ext uri="{FF2B5EF4-FFF2-40B4-BE49-F238E27FC236}">
                <a16:creationId xmlns:a16="http://schemas.microsoft.com/office/drawing/2014/main" id="{837618DC-5F20-722E-2096-D438245F3E95}"/>
              </a:ext>
            </a:extLst>
          </p:cNvPr>
          <p:cNvGrpSpPr/>
          <p:nvPr/>
        </p:nvGrpSpPr>
        <p:grpSpPr>
          <a:xfrm rot="3930877">
            <a:off x="4976240" y="1548473"/>
            <a:ext cx="1034483" cy="1541118"/>
            <a:chOff x="5070475" y="889001"/>
            <a:chExt cx="2033588" cy="3029532"/>
          </a:xfrm>
        </p:grpSpPr>
        <p:sp>
          <p:nvSpPr>
            <p:cNvPr id="50" name="Freeform 24">
              <a:extLst>
                <a:ext uri="{FF2B5EF4-FFF2-40B4-BE49-F238E27FC236}">
                  <a16:creationId xmlns:a16="http://schemas.microsoft.com/office/drawing/2014/main" id="{23C37F4A-5D00-FD36-296A-66926D7C3F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889001"/>
              <a:ext cx="2033588" cy="2035175"/>
            </a:xfrm>
            <a:custGeom>
              <a:avLst/>
              <a:gdLst>
                <a:gd name="T0" fmla="*/ 243 w 487"/>
                <a:gd name="T1" fmla="*/ 487 h 487"/>
                <a:gd name="T2" fmla="*/ 0 w 487"/>
                <a:gd name="T3" fmla="*/ 243 h 487"/>
                <a:gd name="T4" fmla="*/ 243 w 487"/>
                <a:gd name="T5" fmla="*/ 0 h 487"/>
                <a:gd name="T6" fmla="*/ 487 w 487"/>
                <a:gd name="T7" fmla="*/ 243 h 487"/>
                <a:gd name="T8" fmla="*/ 243 w 487"/>
                <a:gd name="T9" fmla="*/ 487 h 487"/>
                <a:gd name="T10" fmla="*/ 243 w 487"/>
                <a:gd name="T11" fmla="*/ 13 h 487"/>
                <a:gd name="T12" fmla="*/ 12 w 487"/>
                <a:gd name="T13" fmla="*/ 243 h 487"/>
                <a:gd name="T14" fmla="*/ 243 w 487"/>
                <a:gd name="T15" fmla="*/ 474 h 487"/>
                <a:gd name="T16" fmla="*/ 474 w 487"/>
                <a:gd name="T17" fmla="*/ 243 h 487"/>
                <a:gd name="T18" fmla="*/ 243 w 487"/>
                <a:gd name="T19" fmla="*/ 13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7" h="487">
                  <a:moveTo>
                    <a:pt x="243" y="487"/>
                  </a:moveTo>
                  <a:cubicBezTo>
                    <a:pt x="109" y="487"/>
                    <a:pt x="0" y="378"/>
                    <a:pt x="0" y="243"/>
                  </a:cubicBezTo>
                  <a:cubicBezTo>
                    <a:pt x="0" y="109"/>
                    <a:pt x="109" y="0"/>
                    <a:pt x="243" y="0"/>
                  </a:cubicBezTo>
                  <a:cubicBezTo>
                    <a:pt x="377" y="0"/>
                    <a:pt x="487" y="109"/>
                    <a:pt x="487" y="243"/>
                  </a:cubicBezTo>
                  <a:cubicBezTo>
                    <a:pt x="487" y="378"/>
                    <a:pt x="377" y="487"/>
                    <a:pt x="243" y="487"/>
                  </a:cubicBezTo>
                  <a:close/>
                  <a:moveTo>
                    <a:pt x="243" y="13"/>
                  </a:moveTo>
                  <a:cubicBezTo>
                    <a:pt x="116" y="13"/>
                    <a:pt x="12" y="116"/>
                    <a:pt x="12" y="243"/>
                  </a:cubicBezTo>
                  <a:cubicBezTo>
                    <a:pt x="12" y="371"/>
                    <a:pt x="116" y="474"/>
                    <a:pt x="243" y="474"/>
                  </a:cubicBezTo>
                  <a:cubicBezTo>
                    <a:pt x="370" y="474"/>
                    <a:pt x="474" y="371"/>
                    <a:pt x="474" y="243"/>
                  </a:cubicBezTo>
                  <a:cubicBezTo>
                    <a:pt x="474" y="116"/>
                    <a:pt x="370" y="13"/>
                    <a:pt x="243" y="13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Freeform 26">
              <a:extLst>
                <a:ext uri="{FF2B5EF4-FFF2-40B4-BE49-F238E27FC236}">
                  <a16:creationId xmlns:a16="http://schemas.microsoft.com/office/drawing/2014/main" id="{6EBA6A2D-52AF-A98C-874E-8E5A4AA5D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0616" y="2886586"/>
              <a:ext cx="75197" cy="988265"/>
            </a:xfrm>
            <a:custGeom>
              <a:avLst/>
              <a:gdLst>
                <a:gd name="T0" fmla="*/ 6 w 13"/>
                <a:gd name="T1" fmla="*/ 114 h 114"/>
                <a:gd name="T2" fmla="*/ 0 w 13"/>
                <a:gd name="T3" fmla="*/ 108 h 114"/>
                <a:gd name="T4" fmla="*/ 0 w 13"/>
                <a:gd name="T5" fmla="*/ 6 h 114"/>
                <a:gd name="T6" fmla="*/ 6 w 13"/>
                <a:gd name="T7" fmla="*/ 0 h 114"/>
                <a:gd name="T8" fmla="*/ 13 w 13"/>
                <a:gd name="T9" fmla="*/ 6 h 114"/>
                <a:gd name="T10" fmla="*/ 13 w 13"/>
                <a:gd name="T11" fmla="*/ 108 h 114"/>
                <a:gd name="T12" fmla="*/ 6 w 13"/>
                <a:gd name="T13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14">
                  <a:moveTo>
                    <a:pt x="6" y="114"/>
                  </a:moveTo>
                  <a:cubicBezTo>
                    <a:pt x="3" y="114"/>
                    <a:pt x="0" y="111"/>
                    <a:pt x="0" y="10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3" y="3"/>
                    <a:pt x="13" y="6"/>
                  </a:cubicBezTo>
                  <a:cubicBezTo>
                    <a:pt x="13" y="108"/>
                    <a:pt x="13" y="108"/>
                    <a:pt x="13" y="108"/>
                  </a:cubicBezTo>
                  <a:cubicBezTo>
                    <a:pt x="13" y="111"/>
                    <a:pt x="10" y="114"/>
                    <a:pt x="6" y="114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Freeform 27">
              <a:extLst>
                <a:ext uri="{FF2B5EF4-FFF2-40B4-BE49-F238E27FC236}">
                  <a16:creationId xmlns:a16="http://schemas.microsoft.com/office/drawing/2014/main" id="{32992AC1-69F3-FA35-FB51-E94148128E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9303" y="3642308"/>
              <a:ext cx="496887" cy="276225"/>
            </a:xfrm>
            <a:custGeom>
              <a:avLst/>
              <a:gdLst>
                <a:gd name="T0" fmla="*/ 59 w 119"/>
                <a:gd name="T1" fmla="*/ 66 h 66"/>
                <a:gd name="T2" fmla="*/ 55 w 119"/>
                <a:gd name="T3" fmla="*/ 64 h 66"/>
                <a:gd name="T4" fmla="*/ 2 w 119"/>
                <a:gd name="T5" fmla="*/ 12 h 66"/>
                <a:gd name="T6" fmla="*/ 2 w 119"/>
                <a:gd name="T7" fmla="*/ 3 h 66"/>
                <a:gd name="T8" fmla="*/ 11 w 119"/>
                <a:gd name="T9" fmla="*/ 3 h 66"/>
                <a:gd name="T10" fmla="*/ 59 w 119"/>
                <a:gd name="T11" fmla="*/ 51 h 66"/>
                <a:gd name="T12" fmla="*/ 107 w 119"/>
                <a:gd name="T13" fmla="*/ 3 h 66"/>
                <a:gd name="T14" fmla="*/ 117 w 119"/>
                <a:gd name="T15" fmla="*/ 3 h 66"/>
                <a:gd name="T16" fmla="*/ 117 w 119"/>
                <a:gd name="T17" fmla="*/ 12 h 66"/>
                <a:gd name="T18" fmla="*/ 64 w 119"/>
                <a:gd name="T19" fmla="*/ 64 h 66"/>
                <a:gd name="T20" fmla="*/ 59 w 119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" h="66">
                  <a:moveTo>
                    <a:pt x="59" y="66"/>
                  </a:moveTo>
                  <a:cubicBezTo>
                    <a:pt x="58" y="66"/>
                    <a:pt x="56" y="66"/>
                    <a:pt x="55" y="64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107" y="3"/>
                    <a:pt x="107" y="3"/>
                    <a:pt x="107" y="3"/>
                  </a:cubicBezTo>
                  <a:cubicBezTo>
                    <a:pt x="110" y="0"/>
                    <a:pt x="114" y="0"/>
                    <a:pt x="117" y="3"/>
                  </a:cubicBezTo>
                  <a:cubicBezTo>
                    <a:pt x="119" y="5"/>
                    <a:pt x="119" y="9"/>
                    <a:pt x="117" y="1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3" y="66"/>
                    <a:pt x="61" y="66"/>
                    <a:pt x="59" y="6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3" name="Google Shape;336;p23">
            <a:extLst>
              <a:ext uri="{FF2B5EF4-FFF2-40B4-BE49-F238E27FC236}">
                <a16:creationId xmlns:a16="http://schemas.microsoft.com/office/drawing/2014/main" id="{A9EC83F3-80CD-CE9F-0E42-69D989979BD3}"/>
              </a:ext>
            </a:extLst>
          </p:cNvPr>
          <p:cNvSpPr/>
          <p:nvPr/>
        </p:nvSpPr>
        <p:spPr>
          <a:xfrm>
            <a:off x="3605747" y="976879"/>
            <a:ext cx="3011648" cy="584835"/>
          </a:xfrm>
          <a:prstGeom prst="roundRect">
            <a:avLst>
              <a:gd name="adj" fmla="val 50000"/>
            </a:avLst>
          </a:prstGeom>
          <a:solidFill>
            <a:srgbClr val="CCEC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highlight>
                  <a:srgbClr val="CCECFF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5,203 </a:t>
            </a:r>
            <a:r>
              <a:rPr kumimoji="0" lang="hr-HR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mlrd</a:t>
            </a: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EUR uključujući TA </a:t>
            </a:r>
          </a:p>
        </p:txBody>
      </p:sp>
      <p:grpSp>
        <p:nvGrpSpPr>
          <p:cNvPr id="54" name="Group 23">
            <a:extLst>
              <a:ext uri="{FF2B5EF4-FFF2-40B4-BE49-F238E27FC236}">
                <a16:creationId xmlns:a16="http://schemas.microsoft.com/office/drawing/2014/main" id="{D4AB3A6E-16C0-984F-33FA-1E0578CC1FC4}"/>
              </a:ext>
            </a:extLst>
          </p:cNvPr>
          <p:cNvGrpSpPr/>
          <p:nvPr/>
        </p:nvGrpSpPr>
        <p:grpSpPr>
          <a:xfrm rot="16572634" flipV="1">
            <a:off x="5155102" y="3134574"/>
            <a:ext cx="1034483" cy="1541118"/>
            <a:chOff x="5070475" y="889001"/>
            <a:chExt cx="2033588" cy="3029532"/>
          </a:xfrm>
        </p:grpSpPr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53E0373B-DFC5-A0F7-B11A-171D5A6C65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889001"/>
              <a:ext cx="2033588" cy="2035175"/>
            </a:xfrm>
            <a:custGeom>
              <a:avLst/>
              <a:gdLst>
                <a:gd name="T0" fmla="*/ 243 w 487"/>
                <a:gd name="T1" fmla="*/ 487 h 487"/>
                <a:gd name="T2" fmla="*/ 0 w 487"/>
                <a:gd name="T3" fmla="*/ 243 h 487"/>
                <a:gd name="T4" fmla="*/ 243 w 487"/>
                <a:gd name="T5" fmla="*/ 0 h 487"/>
                <a:gd name="T6" fmla="*/ 487 w 487"/>
                <a:gd name="T7" fmla="*/ 243 h 487"/>
                <a:gd name="T8" fmla="*/ 243 w 487"/>
                <a:gd name="T9" fmla="*/ 487 h 487"/>
                <a:gd name="T10" fmla="*/ 243 w 487"/>
                <a:gd name="T11" fmla="*/ 13 h 487"/>
                <a:gd name="T12" fmla="*/ 12 w 487"/>
                <a:gd name="T13" fmla="*/ 243 h 487"/>
                <a:gd name="T14" fmla="*/ 243 w 487"/>
                <a:gd name="T15" fmla="*/ 474 h 487"/>
                <a:gd name="T16" fmla="*/ 474 w 487"/>
                <a:gd name="T17" fmla="*/ 243 h 487"/>
                <a:gd name="T18" fmla="*/ 243 w 487"/>
                <a:gd name="T19" fmla="*/ 13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7" h="487">
                  <a:moveTo>
                    <a:pt x="243" y="487"/>
                  </a:moveTo>
                  <a:cubicBezTo>
                    <a:pt x="109" y="487"/>
                    <a:pt x="0" y="378"/>
                    <a:pt x="0" y="243"/>
                  </a:cubicBezTo>
                  <a:cubicBezTo>
                    <a:pt x="0" y="109"/>
                    <a:pt x="109" y="0"/>
                    <a:pt x="243" y="0"/>
                  </a:cubicBezTo>
                  <a:cubicBezTo>
                    <a:pt x="377" y="0"/>
                    <a:pt x="487" y="109"/>
                    <a:pt x="487" y="243"/>
                  </a:cubicBezTo>
                  <a:cubicBezTo>
                    <a:pt x="487" y="378"/>
                    <a:pt x="377" y="487"/>
                    <a:pt x="243" y="487"/>
                  </a:cubicBezTo>
                  <a:close/>
                  <a:moveTo>
                    <a:pt x="243" y="13"/>
                  </a:moveTo>
                  <a:cubicBezTo>
                    <a:pt x="116" y="13"/>
                    <a:pt x="12" y="116"/>
                    <a:pt x="12" y="243"/>
                  </a:cubicBezTo>
                  <a:cubicBezTo>
                    <a:pt x="12" y="371"/>
                    <a:pt x="116" y="474"/>
                    <a:pt x="243" y="474"/>
                  </a:cubicBezTo>
                  <a:cubicBezTo>
                    <a:pt x="370" y="474"/>
                    <a:pt x="474" y="371"/>
                    <a:pt x="474" y="243"/>
                  </a:cubicBezTo>
                  <a:cubicBezTo>
                    <a:pt x="474" y="116"/>
                    <a:pt x="370" y="13"/>
                    <a:pt x="243" y="13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Freeform 26">
              <a:extLst>
                <a:ext uri="{FF2B5EF4-FFF2-40B4-BE49-F238E27FC236}">
                  <a16:creationId xmlns:a16="http://schemas.microsoft.com/office/drawing/2014/main" id="{B0BF6422-A958-A04C-77CF-748F6AADB8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0616" y="2886586"/>
              <a:ext cx="75197" cy="988265"/>
            </a:xfrm>
            <a:custGeom>
              <a:avLst/>
              <a:gdLst>
                <a:gd name="T0" fmla="*/ 6 w 13"/>
                <a:gd name="T1" fmla="*/ 114 h 114"/>
                <a:gd name="T2" fmla="*/ 0 w 13"/>
                <a:gd name="T3" fmla="*/ 108 h 114"/>
                <a:gd name="T4" fmla="*/ 0 w 13"/>
                <a:gd name="T5" fmla="*/ 6 h 114"/>
                <a:gd name="T6" fmla="*/ 6 w 13"/>
                <a:gd name="T7" fmla="*/ 0 h 114"/>
                <a:gd name="T8" fmla="*/ 13 w 13"/>
                <a:gd name="T9" fmla="*/ 6 h 114"/>
                <a:gd name="T10" fmla="*/ 13 w 13"/>
                <a:gd name="T11" fmla="*/ 108 h 114"/>
                <a:gd name="T12" fmla="*/ 6 w 13"/>
                <a:gd name="T13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14">
                  <a:moveTo>
                    <a:pt x="6" y="114"/>
                  </a:moveTo>
                  <a:cubicBezTo>
                    <a:pt x="3" y="114"/>
                    <a:pt x="0" y="111"/>
                    <a:pt x="0" y="10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3" y="3"/>
                    <a:pt x="13" y="6"/>
                  </a:cubicBezTo>
                  <a:cubicBezTo>
                    <a:pt x="13" y="108"/>
                    <a:pt x="13" y="108"/>
                    <a:pt x="13" y="108"/>
                  </a:cubicBezTo>
                  <a:cubicBezTo>
                    <a:pt x="13" y="111"/>
                    <a:pt x="10" y="114"/>
                    <a:pt x="6" y="114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Freeform 27">
              <a:extLst>
                <a:ext uri="{FF2B5EF4-FFF2-40B4-BE49-F238E27FC236}">
                  <a16:creationId xmlns:a16="http://schemas.microsoft.com/office/drawing/2014/main" id="{11A03090-4AC2-C110-9C44-A85FC2AF7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9303" y="3642308"/>
              <a:ext cx="496887" cy="276225"/>
            </a:xfrm>
            <a:custGeom>
              <a:avLst/>
              <a:gdLst>
                <a:gd name="T0" fmla="*/ 59 w 119"/>
                <a:gd name="T1" fmla="*/ 66 h 66"/>
                <a:gd name="T2" fmla="*/ 55 w 119"/>
                <a:gd name="T3" fmla="*/ 64 h 66"/>
                <a:gd name="T4" fmla="*/ 2 w 119"/>
                <a:gd name="T5" fmla="*/ 12 h 66"/>
                <a:gd name="T6" fmla="*/ 2 w 119"/>
                <a:gd name="T7" fmla="*/ 3 h 66"/>
                <a:gd name="T8" fmla="*/ 11 w 119"/>
                <a:gd name="T9" fmla="*/ 3 h 66"/>
                <a:gd name="T10" fmla="*/ 59 w 119"/>
                <a:gd name="T11" fmla="*/ 51 h 66"/>
                <a:gd name="T12" fmla="*/ 107 w 119"/>
                <a:gd name="T13" fmla="*/ 3 h 66"/>
                <a:gd name="T14" fmla="*/ 117 w 119"/>
                <a:gd name="T15" fmla="*/ 3 h 66"/>
                <a:gd name="T16" fmla="*/ 117 w 119"/>
                <a:gd name="T17" fmla="*/ 12 h 66"/>
                <a:gd name="T18" fmla="*/ 64 w 119"/>
                <a:gd name="T19" fmla="*/ 64 h 66"/>
                <a:gd name="T20" fmla="*/ 59 w 119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" h="66">
                  <a:moveTo>
                    <a:pt x="59" y="66"/>
                  </a:moveTo>
                  <a:cubicBezTo>
                    <a:pt x="58" y="66"/>
                    <a:pt x="56" y="66"/>
                    <a:pt x="55" y="64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107" y="3"/>
                    <a:pt x="107" y="3"/>
                    <a:pt x="107" y="3"/>
                  </a:cubicBezTo>
                  <a:cubicBezTo>
                    <a:pt x="110" y="0"/>
                    <a:pt x="114" y="0"/>
                    <a:pt x="117" y="3"/>
                  </a:cubicBezTo>
                  <a:cubicBezTo>
                    <a:pt x="119" y="5"/>
                    <a:pt x="119" y="9"/>
                    <a:pt x="117" y="1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3" y="66"/>
                    <a:pt x="61" y="66"/>
                    <a:pt x="59" y="6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0" name="Google Shape;336;p23">
            <a:extLst>
              <a:ext uri="{FF2B5EF4-FFF2-40B4-BE49-F238E27FC236}">
                <a16:creationId xmlns:a16="http://schemas.microsoft.com/office/drawing/2014/main" id="{699277EC-D238-3F91-D04B-04614BA924BB}"/>
              </a:ext>
            </a:extLst>
          </p:cNvPr>
          <p:cNvSpPr/>
          <p:nvPr/>
        </p:nvSpPr>
        <p:spPr>
          <a:xfrm>
            <a:off x="8749718" y="2919475"/>
            <a:ext cx="3011648" cy="584835"/>
          </a:xfrm>
          <a:prstGeom prst="round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1,569 </a:t>
            </a:r>
            <a:r>
              <a:rPr kumimoji="0" lang="hr-HR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mlrd</a:t>
            </a: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EUR uključujući TA </a:t>
            </a:r>
          </a:p>
        </p:txBody>
      </p:sp>
      <p:sp>
        <p:nvSpPr>
          <p:cNvPr id="61" name="Google Shape;348;p23">
            <a:extLst>
              <a:ext uri="{FF2B5EF4-FFF2-40B4-BE49-F238E27FC236}">
                <a16:creationId xmlns:a16="http://schemas.microsoft.com/office/drawing/2014/main" id="{139DF707-772F-6EE3-8639-064F0B55BD38}"/>
              </a:ext>
            </a:extLst>
          </p:cNvPr>
          <p:cNvSpPr txBox="1"/>
          <p:nvPr/>
        </p:nvSpPr>
        <p:spPr>
          <a:xfrm>
            <a:off x="5315810" y="3386724"/>
            <a:ext cx="1185886" cy="1090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000" b="1" i="0" u="none" strike="noStrike" kern="1200" cap="none" spc="0" normalizeH="0" baseline="0" noProof="0" dirty="0">
                <a:ln>
                  <a:noFill/>
                </a:ln>
                <a:solidFill>
                  <a:srgbClr val="43A047"/>
                </a:solidFill>
                <a:effectLst/>
                <a:uLnTx/>
                <a:uFillTx/>
                <a:latin typeface="Calibri" panose="020F0502020204030204"/>
                <a:ea typeface="Fira Sans"/>
                <a:cs typeface="Fira Sans"/>
                <a:sym typeface="Fira Sans"/>
              </a:rPr>
              <a:t>2</a:t>
            </a:r>
            <a:endParaRPr kumimoji="0" lang="en" sz="4000" b="1" i="0" u="none" strike="noStrike" kern="1200" cap="none" spc="0" normalizeH="0" baseline="0" noProof="0" dirty="0">
              <a:ln>
                <a:noFill/>
              </a:ln>
              <a:solidFill>
                <a:srgbClr val="43A047"/>
              </a:solidFill>
              <a:effectLst/>
              <a:uLnTx/>
              <a:uFillTx/>
              <a:latin typeface="Calibri" panose="020F0502020204030204"/>
              <a:ea typeface="Fira Sans"/>
              <a:cs typeface="Fira Sans"/>
              <a:sym typeface="Fira San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0ACA90-F5D3-4A40-AF71-3404CFC5038F}"/>
              </a:ext>
            </a:extLst>
          </p:cNvPr>
          <p:cNvSpPr txBox="1"/>
          <p:nvPr/>
        </p:nvSpPr>
        <p:spPr>
          <a:xfrm>
            <a:off x="1597373" y="3442158"/>
            <a:ext cx="17329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1B5E20"/>
                </a:solidFill>
                <a:effectLst/>
                <a:highlight>
                  <a:srgbClr val="FFFFFF"/>
                </a:highlight>
                <a:uLnTx/>
                <a:uFillTx/>
                <a:latin typeface="Calibri" panose="020F0502020204030204"/>
                <a:ea typeface="Fira Sans"/>
                <a:cs typeface="Fira Sans"/>
                <a:sym typeface="Fira Sans"/>
              </a:rPr>
              <a:t>8,7 </a:t>
            </a:r>
            <a:r>
              <a:rPr kumimoji="0" lang="pl-PL" sz="1800" b="1" i="0" u="none" strike="noStrike" kern="0" cap="none" spc="0" normalizeH="0" baseline="0" noProof="0" dirty="0">
                <a:ln>
                  <a:noFill/>
                </a:ln>
                <a:solidFill>
                  <a:srgbClr val="1B5E20"/>
                </a:solidFill>
                <a:effectLst/>
                <a:uLnTx/>
                <a:uFillTx/>
                <a:latin typeface="Calibri" panose="020F0502020204030204"/>
                <a:ea typeface="Fira Sans"/>
                <a:cs typeface="Fira Sans"/>
                <a:sym typeface="Fira Sans"/>
              </a:rPr>
              <a:t>mlrd eura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rgbClr val="656D7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Google Shape;336;p23">
            <a:extLst>
              <a:ext uri="{FF2B5EF4-FFF2-40B4-BE49-F238E27FC236}">
                <a16:creationId xmlns:a16="http://schemas.microsoft.com/office/drawing/2014/main" id="{4120C232-4FA4-4C5B-BE7F-600EDF14619C}"/>
              </a:ext>
            </a:extLst>
          </p:cNvPr>
          <p:cNvSpPr/>
          <p:nvPr/>
        </p:nvSpPr>
        <p:spPr>
          <a:xfrm>
            <a:off x="6588842" y="5597215"/>
            <a:ext cx="3595394" cy="1030088"/>
          </a:xfrm>
          <a:prstGeom prst="roundRect">
            <a:avLst>
              <a:gd name="adj" fmla="val 50000"/>
            </a:avLst>
          </a:prstGeom>
          <a:solidFill>
            <a:srgbClr val="FFCC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2000" b="1" i="0" u="none" strike="noStrike" kern="0" cap="none" spc="0" normalizeH="0" baseline="0" noProof="0" dirty="0">
                <a:ln w="0"/>
                <a:solidFill>
                  <a:srgbClr val="656D7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Program Učinkoviti ljudski potencijali 2021.-2027.</a:t>
            </a:r>
          </a:p>
        </p:txBody>
      </p:sp>
      <p:sp>
        <p:nvSpPr>
          <p:cNvPr id="4" name="Google Shape;348;p23">
            <a:extLst>
              <a:ext uri="{FF2B5EF4-FFF2-40B4-BE49-F238E27FC236}">
                <a16:creationId xmlns:a16="http://schemas.microsoft.com/office/drawing/2014/main" id="{66703A93-E2F6-4D80-B6FD-B3F5EFD2DDF3}"/>
              </a:ext>
            </a:extLst>
          </p:cNvPr>
          <p:cNvSpPr txBox="1"/>
          <p:nvPr/>
        </p:nvSpPr>
        <p:spPr>
          <a:xfrm>
            <a:off x="4915190" y="5129923"/>
            <a:ext cx="1185886" cy="1090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000" b="1" i="0" u="none" strike="noStrike" kern="1200" cap="none" spc="0" normalizeH="0" baseline="0" noProof="0" dirty="0">
                <a:ln>
                  <a:noFill/>
                </a:ln>
                <a:solidFill>
                  <a:srgbClr val="43A047"/>
                </a:solidFill>
                <a:effectLst/>
                <a:uLnTx/>
                <a:uFillTx/>
                <a:latin typeface="Calibri" panose="020F0502020204030204"/>
                <a:ea typeface="Fira Sans"/>
                <a:cs typeface="Fira Sans"/>
                <a:sym typeface="Fira Sans"/>
              </a:rPr>
              <a:t>3</a:t>
            </a:r>
            <a:endParaRPr kumimoji="0" lang="en" sz="4000" b="1" i="0" u="none" strike="noStrike" kern="1200" cap="none" spc="0" normalizeH="0" baseline="0" noProof="0" dirty="0">
              <a:ln>
                <a:noFill/>
              </a:ln>
              <a:solidFill>
                <a:srgbClr val="43A047"/>
              </a:solidFill>
              <a:effectLst/>
              <a:uLnTx/>
              <a:uFillTx/>
              <a:latin typeface="Calibri" panose="020F0502020204030204"/>
              <a:ea typeface="Fira Sans"/>
              <a:cs typeface="Fira Sans"/>
              <a:sym typeface="Fira Sans"/>
            </a:endParaRPr>
          </a:p>
        </p:txBody>
      </p:sp>
      <p:sp>
        <p:nvSpPr>
          <p:cNvPr id="11" name="Google Shape;336;p23">
            <a:extLst>
              <a:ext uri="{FF2B5EF4-FFF2-40B4-BE49-F238E27FC236}">
                <a16:creationId xmlns:a16="http://schemas.microsoft.com/office/drawing/2014/main" id="{F1CDFA68-8FB5-4170-90C2-68CF5B29B9FD}"/>
              </a:ext>
            </a:extLst>
          </p:cNvPr>
          <p:cNvSpPr/>
          <p:nvPr/>
        </p:nvSpPr>
        <p:spPr>
          <a:xfrm>
            <a:off x="8808441" y="4907574"/>
            <a:ext cx="2952925" cy="533205"/>
          </a:xfrm>
          <a:prstGeom prst="roundRect">
            <a:avLst>
              <a:gd name="adj" fmla="val 50000"/>
            </a:avLst>
          </a:prstGeom>
          <a:solidFill>
            <a:srgbClr val="FFCC9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highlight>
                  <a:srgbClr val="FFCC99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1,933 </a:t>
            </a:r>
            <a:r>
              <a:rPr kumimoji="0" lang="hr-HR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mlrd</a:t>
            </a:r>
            <a:r>
              <a:rPr kumimoji="0" lang="hr-HR" sz="1600" b="1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EUR uključujući TA</a:t>
            </a:r>
          </a:p>
        </p:txBody>
      </p:sp>
      <p:sp>
        <p:nvSpPr>
          <p:cNvPr id="19" name="Freeform 405">
            <a:extLst>
              <a:ext uri="{FF2B5EF4-FFF2-40B4-BE49-F238E27FC236}">
                <a16:creationId xmlns:a16="http://schemas.microsoft.com/office/drawing/2014/main" id="{6531B8AD-9E7B-4757-92EC-71AE65338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1507" y="3423167"/>
            <a:ext cx="2497359" cy="2326208"/>
          </a:xfrm>
          <a:custGeom>
            <a:avLst/>
            <a:gdLst>
              <a:gd name="T0" fmla="*/ 3588 w 4569"/>
              <a:gd name="T1" fmla="*/ 989 h 4255"/>
              <a:gd name="T2" fmla="*/ 3588 w 4569"/>
              <a:gd name="T3" fmla="*/ 989 h 4255"/>
              <a:gd name="T4" fmla="*/ 2652 w 4569"/>
              <a:gd name="T5" fmla="*/ 197 h 4255"/>
              <a:gd name="T6" fmla="*/ 2652 w 4569"/>
              <a:gd name="T7" fmla="*/ 207 h 4255"/>
              <a:gd name="T8" fmla="*/ 800 w 4569"/>
              <a:gd name="T9" fmla="*/ 2599 h 4255"/>
              <a:gd name="T10" fmla="*/ 782 w 4569"/>
              <a:gd name="T11" fmla="*/ 2608 h 4255"/>
              <a:gd name="T12" fmla="*/ 782 w 4569"/>
              <a:gd name="T13" fmla="*/ 2608 h 4255"/>
              <a:gd name="T14" fmla="*/ 0 w 4569"/>
              <a:gd name="T15" fmla="*/ 3543 h 4255"/>
              <a:gd name="T16" fmla="*/ 997 w 4569"/>
              <a:gd name="T17" fmla="*/ 4254 h 4255"/>
              <a:gd name="T18" fmla="*/ 1007 w 4569"/>
              <a:gd name="T19" fmla="*/ 4254 h 4255"/>
              <a:gd name="T20" fmla="*/ 4307 w 4569"/>
              <a:gd name="T21" fmla="*/ 0 h 4255"/>
              <a:gd name="T22" fmla="*/ 3588 w 4569"/>
              <a:gd name="T23" fmla="*/ 989 h 4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69" h="4255">
                <a:moveTo>
                  <a:pt x="3588" y="989"/>
                </a:moveTo>
                <a:lnTo>
                  <a:pt x="3588" y="989"/>
                </a:lnTo>
                <a:cubicBezTo>
                  <a:pt x="2652" y="197"/>
                  <a:pt x="2652" y="197"/>
                  <a:pt x="2652" y="197"/>
                </a:cubicBezTo>
                <a:lnTo>
                  <a:pt x="2652" y="207"/>
                </a:lnTo>
                <a:cubicBezTo>
                  <a:pt x="2796" y="1376"/>
                  <a:pt x="1969" y="2446"/>
                  <a:pt x="800" y="2599"/>
                </a:cubicBezTo>
                <a:cubicBezTo>
                  <a:pt x="791" y="2599"/>
                  <a:pt x="791" y="2608"/>
                  <a:pt x="782" y="2608"/>
                </a:cubicBezTo>
                <a:lnTo>
                  <a:pt x="782" y="2608"/>
                </a:lnTo>
                <a:cubicBezTo>
                  <a:pt x="0" y="3543"/>
                  <a:pt x="0" y="3543"/>
                  <a:pt x="0" y="3543"/>
                </a:cubicBezTo>
                <a:cubicBezTo>
                  <a:pt x="997" y="4254"/>
                  <a:pt x="997" y="4254"/>
                  <a:pt x="997" y="4254"/>
                </a:cubicBezTo>
                <a:lnTo>
                  <a:pt x="1007" y="4254"/>
                </a:lnTo>
                <a:cubicBezTo>
                  <a:pt x="3093" y="3984"/>
                  <a:pt x="4568" y="2086"/>
                  <a:pt x="4307" y="0"/>
                </a:cubicBezTo>
                <a:lnTo>
                  <a:pt x="3588" y="989"/>
                </a:lnTo>
              </a:path>
            </a:pathLst>
          </a:custGeom>
          <a:solidFill>
            <a:srgbClr val="56C1B8"/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rgbClr val="7E7C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0" name="Freeform 408">
            <a:extLst>
              <a:ext uri="{FF2B5EF4-FFF2-40B4-BE49-F238E27FC236}">
                <a16:creationId xmlns:a16="http://schemas.microsoft.com/office/drawing/2014/main" id="{9E16CB96-C91D-43AE-996C-169F49887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35" y="1608003"/>
            <a:ext cx="2502180" cy="2335849"/>
          </a:xfrm>
          <a:custGeom>
            <a:avLst/>
            <a:gdLst>
              <a:gd name="T0" fmla="*/ 3580 w 4579"/>
              <a:gd name="T1" fmla="*/ 0 h 4272"/>
              <a:gd name="T2" fmla="*/ 3580 w 4579"/>
              <a:gd name="T3" fmla="*/ 0 h 4272"/>
              <a:gd name="T4" fmla="*/ 3580 w 4579"/>
              <a:gd name="T5" fmla="*/ 0 h 4272"/>
              <a:gd name="T6" fmla="*/ 3571 w 4579"/>
              <a:gd name="T7" fmla="*/ 0 h 4272"/>
              <a:gd name="T8" fmla="*/ 261 w 4579"/>
              <a:gd name="T9" fmla="*/ 4262 h 4272"/>
              <a:gd name="T10" fmla="*/ 270 w 4579"/>
              <a:gd name="T11" fmla="*/ 4271 h 4272"/>
              <a:gd name="T12" fmla="*/ 990 w 4579"/>
              <a:gd name="T13" fmla="*/ 3264 h 4272"/>
              <a:gd name="T14" fmla="*/ 1916 w 4579"/>
              <a:gd name="T15" fmla="*/ 4046 h 4272"/>
              <a:gd name="T16" fmla="*/ 3778 w 4579"/>
              <a:gd name="T17" fmla="*/ 1655 h 4272"/>
              <a:gd name="T18" fmla="*/ 3787 w 4579"/>
              <a:gd name="T19" fmla="*/ 1655 h 4272"/>
              <a:gd name="T20" fmla="*/ 3787 w 4579"/>
              <a:gd name="T21" fmla="*/ 1655 h 4272"/>
              <a:gd name="T22" fmla="*/ 4578 w 4579"/>
              <a:gd name="T23" fmla="*/ 720 h 4272"/>
              <a:gd name="T24" fmla="*/ 3580 w 4579"/>
              <a:gd name="T25" fmla="*/ 0 h 4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579" h="4272">
                <a:moveTo>
                  <a:pt x="3580" y="0"/>
                </a:moveTo>
                <a:lnTo>
                  <a:pt x="3580" y="0"/>
                </a:lnTo>
                <a:lnTo>
                  <a:pt x="3580" y="0"/>
                </a:lnTo>
                <a:cubicBezTo>
                  <a:pt x="3571" y="0"/>
                  <a:pt x="3571" y="0"/>
                  <a:pt x="3571" y="0"/>
                </a:cubicBezTo>
                <a:cubicBezTo>
                  <a:pt x="1485" y="270"/>
                  <a:pt x="0" y="2176"/>
                  <a:pt x="261" y="4262"/>
                </a:cubicBezTo>
                <a:cubicBezTo>
                  <a:pt x="261" y="4262"/>
                  <a:pt x="261" y="4262"/>
                  <a:pt x="270" y="4271"/>
                </a:cubicBezTo>
                <a:cubicBezTo>
                  <a:pt x="990" y="3264"/>
                  <a:pt x="990" y="3264"/>
                  <a:pt x="990" y="3264"/>
                </a:cubicBezTo>
                <a:cubicBezTo>
                  <a:pt x="1916" y="4046"/>
                  <a:pt x="1916" y="4046"/>
                  <a:pt x="1916" y="4046"/>
                </a:cubicBezTo>
                <a:cubicBezTo>
                  <a:pt x="1781" y="2877"/>
                  <a:pt x="2609" y="1808"/>
                  <a:pt x="3778" y="1655"/>
                </a:cubicBezTo>
                <a:lnTo>
                  <a:pt x="3787" y="1655"/>
                </a:lnTo>
                <a:lnTo>
                  <a:pt x="3787" y="1655"/>
                </a:lnTo>
                <a:cubicBezTo>
                  <a:pt x="4578" y="720"/>
                  <a:pt x="4578" y="720"/>
                  <a:pt x="4578" y="720"/>
                </a:cubicBezTo>
                <a:lnTo>
                  <a:pt x="3580" y="0"/>
                </a:lnTo>
              </a:path>
            </a:pathLst>
          </a:custGeom>
          <a:solidFill>
            <a:srgbClr val="DBDE6C"/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rgbClr val="7E7C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1" name="Freeform 411">
            <a:extLst>
              <a:ext uri="{FF2B5EF4-FFF2-40B4-BE49-F238E27FC236}">
                <a16:creationId xmlns:a16="http://schemas.microsoft.com/office/drawing/2014/main" id="{F46A266C-A6F6-4E81-B313-E92C2BD07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80" y="3391830"/>
            <a:ext cx="2331030" cy="2502180"/>
          </a:xfrm>
          <a:custGeom>
            <a:avLst/>
            <a:gdLst>
              <a:gd name="T0" fmla="*/ 3265 w 4263"/>
              <a:gd name="T1" fmla="*/ 3597 h 4579"/>
              <a:gd name="T2" fmla="*/ 3265 w 4263"/>
              <a:gd name="T3" fmla="*/ 3597 h 4579"/>
              <a:gd name="T4" fmla="*/ 4047 w 4263"/>
              <a:gd name="T5" fmla="*/ 2662 h 4579"/>
              <a:gd name="T6" fmla="*/ 1655 w 4263"/>
              <a:gd name="T7" fmla="*/ 800 h 4579"/>
              <a:gd name="T8" fmla="*/ 1646 w 4263"/>
              <a:gd name="T9" fmla="*/ 791 h 4579"/>
              <a:gd name="T10" fmla="*/ 1646 w 4263"/>
              <a:gd name="T11" fmla="*/ 782 h 4579"/>
              <a:gd name="T12" fmla="*/ 720 w 4263"/>
              <a:gd name="T13" fmla="*/ 0 h 4579"/>
              <a:gd name="T14" fmla="*/ 0 w 4263"/>
              <a:gd name="T15" fmla="*/ 1007 h 4579"/>
              <a:gd name="T16" fmla="*/ 0 w 4263"/>
              <a:gd name="T17" fmla="*/ 1007 h 4579"/>
              <a:gd name="T18" fmla="*/ 4254 w 4263"/>
              <a:gd name="T19" fmla="*/ 4317 h 4579"/>
              <a:gd name="T20" fmla="*/ 4262 w 4263"/>
              <a:gd name="T21" fmla="*/ 4308 h 4579"/>
              <a:gd name="T22" fmla="*/ 3265 w 4263"/>
              <a:gd name="T23" fmla="*/ 3597 h 4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63" h="4579">
                <a:moveTo>
                  <a:pt x="3265" y="3597"/>
                </a:moveTo>
                <a:lnTo>
                  <a:pt x="3265" y="3597"/>
                </a:lnTo>
                <a:cubicBezTo>
                  <a:pt x="4047" y="2662"/>
                  <a:pt x="4047" y="2662"/>
                  <a:pt x="4047" y="2662"/>
                </a:cubicBezTo>
                <a:cubicBezTo>
                  <a:pt x="2878" y="2806"/>
                  <a:pt x="1799" y="1978"/>
                  <a:pt x="1655" y="800"/>
                </a:cubicBezTo>
                <a:cubicBezTo>
                  <a:pt x="1646" y="800"/>
                  <a:pt x="1646" y="800"/>
                  <a:pt x="1646" y="791"/>
                </a:cubicBezTo>
                <a:lnTo>
                  <a:pt x="1646" y="782"/>
                </a:lnTo>
                <a:cubicBezTo>
                  <a:pt x="720" y="0"/>
                  <a:pt x="720" y="0"/>
                  <a:pt x="720" y="0"/>
                </a:cubicBezTo>
                <a:cubicBezTo>
                  <a:pt x="0" y="1007"/>
                  <a:pt x="0" y="1007"/>
                  <a:pt x="0" y="1007"/>
                </a:cubicBezTo>
                <a:lnTo>
                  <a:pt x="0" y="1007"/>
                </a:lnTo>
                <a:cubicBezTo>
                  <a:pt x="261" y="3093"/>
                  <a:pt x="2168" y="4578"/>
                  <a:pt x="4254" y="4317"/>
                </a:cubicBezTo>
                <a:cubicBezTo>
                  <a:pt x="4262" y="4317"/>
                  <a:pt x="4262" y="4308"/>
                  <a:pt x="4262" y="4308"/>
                </a:cubicBezTo>
                <a:lnTo>
                  <a:pt x="3265" y="3597"/>
                </a:lnTo>
              </a:path>
            </a:pathLst>
          </a:custGeom>
          <a:solidFill>
            <a:srgbClr val="7E94B9"/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rgbClr val="7E7C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0" name="Freeform 414">
            <a:extLst>
              <a:ext uri="{FF2B5EF4-FFF2-40B4-BE49-F238E27FC236}">
                <a16:creationId xmlns:a16="http://schemas.microsoft.com/office/drawing/2014/main" id="{5CD1BDA3-21D0-4B85-8B19-8D649CB7E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024" y="1470599"/>
            <a:ext cx="2331028" cy="2492538"/>
          </a:xfrm>
          <a:custGeom>
            <a:avLst/>
            <a:gdLst>
              <a:gd name="T0" fmla="*/ 4262 w 4263"/>
              <a:gd name="T1" fmla="*/ 3552 h 4560"/>
              <a:gd name="T2" fmla="*/ 4262 w 4263"/>
              <a:gd name="T3" fmla="*/ 3552 h 4560"/>
              <a:gd name="T4" fmla="*/ 0 w 4263"/>
              <a:gd name="T5" fmla="*/ 252 h 4560"/>
              <a:gd name="T6" fmla="*/ 998 w 4263"/>
              <a:gd name="T7" fmla="*/ 972 h 4560"/>
              <a:gd name="T8" fmla="*/ 207 w 4263"/>
              <a:gd name="T9" fmla="*/ 1907 h 4560"/>
              <a:gd name="T10" fmla="*/ 2607 w 4263"/>
              <a:gd name="T11" fmla="*/ 3759 h 4560"/>
              <a:gd name="T12" fmla="*/ 2607 w 4263"/>
              <a:gd name="T13" fmla="*/ 3767 h 4560"/>
              <a:gd name="T14" fmla="*/ 3543 w 4263"/>
              <a:gd name="T15" fmla="*/ 4559 h 4560"/>
              <a:gd name="T16" fmla="*/ 4262 w 4263"/>
              <a:gd name="T17" fmla="*/ 3570 h 4560"/>
              <a:gd name="T18" fmla="*/ 4262 w 4263"/>
              <a:gd name="T19" fmla="*/ 3570 h 4560"/>
              <a:gd name="T20" fmla="*/ 4262 w 4263"/>
              <a:gd name="T21" fmla="*/ 3552 h 4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63" h="4560">
                <a:moveTo>
                  <a:pt x="4262" y="3552"/>
                </a:moveTo>
                <a:lnTo>
                  <a:pt x="4262" y="3552"/>
                </a:lnTo>
                <a:cubicBezTo>
                  <a:pt x="3993" y="1475"/>
                  <a:pt x="2086" y="0"/>
                  <a:pt x="0" y="252"/>
                </a:cubicBezTo>
                <a:cubicBezTo>
                  <a:pt x="998" y="972"/>
                  <a:pt x="998" y="972"/>
                  <a:pt x="998" y="972"/>
                </a:cubicBezTo>
                <a:cubicBezTo>
                  <a:pt x="207" y="1907"/>
                  <a:pt x="207" y="1907"/>
                  <a:pt x="207" y="1907"/>
                </a:cubicBezTo>
                <a:cubicBezTo>
                  <a:pt x="1384" y="1763"/>
                  <a:pt x="2455" y="2589"/>
                  <a:pt x="2607" y="3759"/>
                </a:cubicBezTo>
                <a:cubicBezTo>
                  <a:pt x="2607" y="3767"/>
                  <a:pt x="2607" y="3767"/>
                  <a:pt x="2607" y="3767"/>
                </a:cubicBezTo>
                <a:cubicBezTo>
                  <a:pt x="3543" y="4559"/>
                  <a:pt x="3543" y="4559"/>
                  <a:pt x="3543" y="4559"/>
                </a:cubicBezTo>
                <a:cubicBezTo>
                  <a:pt x="4262" y="3570"/>
                  <a:pt x="4262" y="3570"/>
                  <a:pt x="4262" y="3570"/>
                </a:cubicBezTo>
                <a:lnTo>
                  <a:pt x="4262" y="3570"/>
                </a:lnTo>
                <a:cubicBezTo>
                  <a:pt x="4262" y="3561"/>
                  <a:pt x="4262" y="3561"/>
                  <a:pt x="4262" y="3552"/>
                </a:cubicBezTo>
              </a:path>
            </a:pathLst>
          </a:custGeom>
          <a:solidFill>
            <a:srgbClr val="A1CC1C"/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marL="0" marR="0" lvl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>
              <a:ln>
                <a:noFill/>
              </a:ln>
              <a:solidFill>
                <a:srgbClr val="7E7C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42" name="Google Shape;267;p28">
            <a:extLst>
              <a:ext uri="{FF2B5EF4-FFF2-40B4-BE49-F238E27FC236}">
                <a16:creationId xmlns:a16="http://schemas.microsoft.com/office/drawing/2014/main" id="{799CBCFD-7EFF-455B-8424-1B7DE5DCCF29}"/>
              </a:ext>
            </a:extLst>
          </p:cNvPr>
          <p:cNvSpPr txBox="1"/>
          <p:nvPr/>
        </p:nvSpPr>
        <p:spPr>
          <a:xfrm>
            <a:off x="3254941" y="4707243"/>
            <a:ext cx="843020" cy="377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rgbClr val="1E2124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ESF +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1E2124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" name="Google Shape;267;p28">
            <a:extLst>
              <a:ext uri="{FF2B5EF4-FFF2-40B4-BE49-F238E27FC236}">
                <a16:creationId xmlns:a16="http://schemas.microsoft.com/office/drawing/2014/main" id="{9E919690-7B78-4100-A5EB-BFA39B7ED7C7}"/>
              </a:ext>
            </a:extLst>
          </p:cNvPr>
          <p:cNvSpPr txBox="1"/>
          <p:nvPr/>
        </p:nvSpPr>
        <p:spPr>
          <a:xfrm>
            <a:off x="1104444" y="4729966"/>
            <a:ext cx="843020" cy="377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rgbClr val="1E2124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FPT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1E2124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8" name="Google Shape;267;p28">
            <a:extLst>
              <a:ext uri="{FF2B5EF4-FFF2-40B4-BE49-F238E27FC236}">
                <a16:creationId xmlns:a16="http://schemas.microsoft.com/office/drawing/2014/main" id="{C6A39653-E052-4274-90F2-49EC33A6791E}"/>
              </a:ext>
            </a:extLst>
          </p:cNvPr>
          <p:cNvSpPr txBox="1"/>
          <p:nvPr/>
        </p:nvSpPr>
        <p:spPr>
          <a:xfrm>
            <a:off x="3294423" y="2441626"/>
            <a:ext cx="843020" cy="377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rgbClr val="1E2124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EFRR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1E2124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2" name="Google Shape;267;p28">
            <a:extLst>
              <a:ext uri="{FF2B5EF4-FFF2-40B4-BE49-F238E27FC236}">
                <a16:creationId xmlns:a16="http://schemas.microsoft.com/office/drawing/2014/main" id="{A94E692C-5898-46D0-8CF4-F0DB633F5931}"/>
              </a:ext>
            </a:extLst>
          </p:cNvPr>
          <p:cNvSpPr txBox="1"/>
          <p:nvPr/>
        </p:nvSpPr>
        <p:spPr>
          <a:xfrm>
            <a:off x="1211685" y="2159651"/>
            <a:ext cx="843020" cy="377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rgbClr val="1E2124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KF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1E2124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36" name="Group 23">
            <a:extLst>
              <a:ext uri="{FF2B5EF4-FFF2-40B4-BE49-F238E27FC236}">
                <a16:creationId xmlns:a16="http://schemas.microsoft.com/office/drawing/2014/main" id="{33D3C7D8-F580-4586-8811-AF174345EF43}"/>
              </a:ext>
            </a:extLst>
          </p:cNvPr>
          <p:cNvGrpSpPr/>
          <p:nvPr/>
        </p:nvGrpSpPr>
        <p:grpSpPr>
          <a:xfrm rot="18334534" flipV="1">
            <a:off x="4714517" y="4700379"/>
            <a:ext cx="1157370" cy="1690954"/>
            <a:chOff x="5070475" y="889001"/>
            <a:chExt cx="2033588" cy="3029532"/>
          </a:xfrm>
        </p:grpSpPr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A76856BB-AF13-4FE0-A9DF-B27F432077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889001"/>
              <a:ext cx="2033588" cy="2035175"/>
            </a:xfrm>
            <a:custGeom>
              <a:avLst/>
              <a:gdLst>
                <a:gd name="T0" fmla="*/ 243 w 487"/>
                <a:gd name="T1" fmla="*/ 487 h 487"/>
                <a:gd name="T2" fmla="*/ 0 w 487"/>
                <a:gd name="T3" fmla="*/ 243 h 487"/>
                <a:gd name="T4" fmla="*/ 243 w 487"/>
                <a:gd name="T5" fmla="*/ 0 h 487"/>
                <a:gd name="T6" fmla="*/ 487 w 487"/>
                <a:gd name="T7" fmla="*/ 243 h 487"/>
                <a:gd name="T8" fmla="*/ 243 w 487"/>
                <a:gd name="T9" fmla="*/ 487 h 487"/>
                <a:gd name="T10" fmla="*/ 243 w 487"/>
                <a:gd name="T11" fmla="*/ 13 h 487"/>
                <a:gd name="T12" fmla="*/ 12 w 487"/>
                <a:gd name="T13" fmla="*/ 243 h 487"/>
                <a:gd name="T14" fmla="*/ 243 w 487"/>
                <a:gd name="T15" fmla="*/ 474 h 487"/>
                <a:gd name="T16" fmla="*/ 474 w 487"/>
                <a:gd name="T17" fmla="*/ 243 h 487"/>
                <a:gd name="T18" fmla="*/ 243 w 487"/>
                <a:gd name="T19" fmla="*/ 13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7" h="487">
                  <a:moveTo>
                    <a:pt x="243" y="487"/>
                  </a:moveTo>
                  <a:cubicBezTo>
                    <a:pt x="109" y="487"/>
                    <a:pt x="0" y="378"/>
                    <a:pt x="0" y="243"/>
                  </a:cubicBezTo>
                  <a:cubicBezTo>
                    <a:pt x="0" y="109"/>
                    <a:pt x="109" y="0"/>
                    <a:pt x="243" y="0"/>
                  </a:cubicBezTo>
                  <a:cubicBezTo>
                    <a:pt x="377" y="0"/>
                    <a:pt x="487" y="109"/>
                    <a:pt x="487" y="243"/>
                  </a:cubicBezTo>
                  <a:cubicBezTo>
                    <a:pt x="487" y="378"/>
                    <a:pt x="377" y="487"/>
                    <a:pt x="243" y="487"/>
                  </a:cubicBezTo>
                  <a:close/>
                  <a:moveTo>
                    <a:pt x="243" y="13"/>
                  </a:moveTo>
                  <a:cubicBezTo>
                    <a:pt x="116" y="13"/>
                    <a:pt x="12" y="116"/>
                    <a:pt x="12" y="243"/>
                  </a:cubicBezTo>
                  <a:cubicBezTo>
                    <a:pt x="12" y="371"/>
                    <a:pt x="116" y="474"/>
                    <a:pt x="243" y="474"/>
                  </a:cubicBezTo>
                  <a:cubicBezTo>
                    <a:pt x="370" y="474"/>
                    <a:pt x="474" y="371"/>
                    <a:pt x="474" y="243"/>
                  </a:cubicBezTo>
                  <a:cubicBezTo>
                    <a:pt x="474" y="116"/>
                    <a:pt x="370" y="13"/>
                    <a:pt x="243" y="13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48D9E63C-D380-403F-9B10-DCB08526A9F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0616" y="2886586"/>
              <a:ext cx="75197" cy="988265"/>
            </a:xfrm>
            <a:custGeom>
              <a:avLst/>
              <a:gdLst>
                <a:gd name="T0" fmla="*/ 6 w 13"/>
                <a:gd name="T1" fmla="*/ 114 h 114"/>
                <a:gd name="T2" fmla="*/ 0 w 13"/>
                <a:gd name="T3" fmla="*/ 108 h 114"/>
                <a:gd name="T4" fmla="*/ 0 w 13"/>
                <a:gd name="T5" fmla="*/ 6 h 114"/>
                <a:gd name="T6" fmla="*/ 6 w 13"/>
                <a:gd name="T7" fmla="*/ 0 h 114"/>
                <a:gd name="T8" fmla="*/ 13 w 13"/>
                <a:gd name="T9" fmla="*/ 6 h 114"/>
                <a:gd name="T10" fmla="*/ 13 w 13"/>
                <a:gd name="T11" fmla="*/ 108 h 114"/>
                <a:gd name="T12" fmla="*/ 6 w 13"/>
                <a:gd name="T13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114">
                  <a:moveTo>
                    <a:pt x="6" y="114"/>
                  </a:moveTo>
                  <a:cubicBezTo>
                    <a:pt x="3" y="114"/>
                    <a:pt x="0" y="111"/>
                    <a:pt x="0" y="10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3" y="3"/>
                    <a:pt x="13" y="6"/>
                  </a:cubicBezTo>
                  <a:cubicBezTo>
                    <a:pt x="13" y="108"/>
                    <a:pt x="13" y="108"/>
                    <a:pt x="13" y="108"/>
                  </a:cubicBezTo>
                  <a:cubicBezTo>
                    <a:pt x="13" y="111"/>
                    <a:pt x="10" y="114"/>
                    <a:pt x="6" y="114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043FF260-1FB5-4610-8667-225AD853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9303" y="3642308"/>
              <a:ext cx="496887" cy="276225"/>
            </a:xfrm>
            <a:custGeom>
              <a:avLst/>
              <a:gdLst>
                <a:gd name="T0" fmla="*/ 59 w 119"/>
                <a:gd name="T1" fmla="*/ 66 h 66"/>
                <a:gd name="T2" fmla="*/ 55 w 119"/>
                <a:gd name="T3" fmla="*/ 64 h 66"/>
                <a:gd name="T4" fmla="*/ 2 w 119"/>
                <a:gd name="T5" fmla="*/ 12 h 66"/>
                <a:gd name="T6" fmla="*/ 2 w 119"/>
                <a:gd name="T7" fmla="*/ 3 h 66"/>
                <a:gd name="T8" fmla="*/ 11 w 119"/>
                <a:gd name="T9" fmla="*/ 3 h 66"/>
                <a:gd name="T10" fmla="*/ 59 w 119"/>
                <a:gd name="T11" fmla="*/ 51 h 66"/>
                <a:gd name="T12" fmla="*/ 107 w 119"/>
                <a:gd name="T13" fmla="*/ 3 h 66"/>
                <a:gd name="T14" fmla="*/ 117 w 119"/>
                <a:gd name="T15" fmla="*/ 3 h 66"/>
                <a:gd name="T16" fmla="*/ 117 w 119"/>
                <a:gd name="T17" fmla="*/ 12 h 66"/>
                <a:gd name="T18" fmla="*/ 64 w 119"/>
                <a:gd name="T19" fmla="*/ 64 h 66"/>
                <a:gd name="T20" fmla="*/ 59 w 119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9" h="66">
                  <a:moveTo>
                    <a:pt x="59" y="66"/>
                  </a:moveTo>
                  <a:cubicBezTo>
                    <a:pt x="58" y="66"/>
                    <a:pt x="56" y="66"/>
                    <a:pt x="55" y="64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107" y="3"/>
                    <a:pt x="107" y="3"/>
                    <a:pt x="107" y="3"/>
                  </a:cubicBezTo>
                  <a:cubicBezTo>
                    <a:pt x="110" y="0"/>
                    <a:pt x="114" y="0"/>
                    <a:pt x="117" y="3"/>
                  </a:cubicBezTo>
                  <a:cubicBezTo>
                    <a:pt x="119" y="5"/>
                    <a:pt x="119" y="9"/>
                    <a:pt x="117" y="1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3" y="66"/>
                    <a:pt x="61" y="66"/>
                    <a:pt x="59" y="6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56D7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353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10000">
        <p14:switch dir="r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1F9B-8BE2-744A-BC31-DCE79FA0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Hrvatski ciljevi za razvojno desetljeće do 2030.</a:t>
            </a:r>
            <a:br>
              <a:rPr lang="hr-HR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4000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Europski stup socijalnih prava</a:t>
            </a:r>
            <a:endParaRPr lang="sr-Latn-RS" sz="4000" dirty="0">
              <a:solidFill>
                <a:srgbClr val="323B8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763A972-6CEA-304A-A53B-F8FDEC8A32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2670363-BB1F-504A-86C6-474F26EBC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632AB6B-622F-2645-A5B6-6B5159E8BEB2}"/>
              </a:ext>
            </a:extLst>
          </p:cNvPr>
          <p:cNvSpPr/>
          <p:nvPr/>
        </p:nvSpPr>
        <p:spPr>
          <a:xfrm>
            <a:off x="2995075" y="1997692"/>
            <a:ext cx="6459698" cy="1048280"/>
          </a:xfrm>
          <a:prstGeom prst="roundRect">
            <a:avLst/>
          </a:prstGeom>
          <a:solidFill>
            <a:srgbClr val="1E265A"/>
          </a:solidFill>
          <a:ln>
            <a:solidFill>
              <a:srgbClr val="1E2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4F41F9A7-A182-014F-88FB-870C10DB734D}"/>
              </a:ext>
            </a:extLst>
          </p:cNvPr>
          <p:cNvSpPr txBox="1"/>
          <p:nvPr/>
        </p:nvSpPr>
        <p:spPr>
          <a:xfrm>
            <a:off x="3496871" y="2107683"/>
            <a:ext cx="58392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u="none" strike="noStrike" kern="1200" cap="none" spc="0" normalizeH="0" baseline="0" noProof="0" dirty="0">
                <a:ln>
                  <a:noFill/>
                </a:ln>
                <a:solidFill>
                  <a:srgbClr val="A6CF38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Najmanje </a:t>
            </a:r>
            <a:r>
              <a:rPr lang="hr-HR" sz="2800" b="1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75% populacije 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91DA10B-55E8-9346-8D9F-589B8983BF59}"/>
              </a:ext>
            </a:extLst>
          </p:cNvPr>
          <p:cNvSpPr txBox="1"/>
          <p:nvPr/>
        </p:nvSpPr>
        <p:spPr>
          <a:xfrm>
            <a:off x="3337783" y="2541078"/>
            <a:ext cx="5839236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od 20 </a:t>
            </a:r>
            <a:r>
              <a:rPr lang="hr-HR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</a:t>
            </a:r>
            <a:r>
              <a:rPr lang="en-US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64 </a:t>
            </a:r>
            <a:r>
              <a:rPr lang="hr-HR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zaposleno do 2030. (2021. - 68,2%)</a:t>
            </a:r>
            <a:endParaRPr kumimoji="0" lang="en-US" sz="190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8D3A838-18A9-6549-BF45-3EEAEFF46EF1}"/>
              </a:ext>
            </a:extLst>
          </p:cNvPr>
          <p:cNvSpPr/>
          <p:nvPr/>
        </p:nvSpPr>
        <p:spPr>
          <a:xfrm>
            <a:off x="2735147" y="2230960"/>
            <a:ext cx="549025" cy="549025"/>
          </a:xfrm>
          <a:prstGeom prst="ellipse">
            <a:avLst/>
          </a:prstGeom>
          <a:solidFill>
            <a:srgbClr val="A6CF38"/>
          </a:solidFill>
          <a:ln>
            <a:solidFill>
              <a:srgbClr val="A6CF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641D6D92-BA1E-CD47-9E8C-4FDC9D9E6DB1}"/>
              </a:ext>
            </a:extLst>
          </p:cNvPr>
          <p:cNvSpPr txBox="1"/>
          <p:nvPr/>
        </p:nvSpPr>
        <p:spPr>
          <a:xfrm>
            <a:off x="2834826" y="2270933"/>
            <a:ext cx="3427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kumimoji="0" lang="en-US" sz="2400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DE2A99B8-7FCA-0B48-ACB8-D1071F7F8A2F}"/>
              </a:ext>
            </a:extLst>
          </p:cNvPr>
          <p:cNvSpPr/>
          <p:nvPr/>
        </p:nvSpPr>
        <p:spPr>
          <a:xfrm>
            <a:off x="3003407" y="3161985"/>
            <a:ext cx="6459699" cy="1047600"/>
          </a:xfrm>
          <a:prstGeom prst="roundRect">
            <a:avLst/>
          </a:prstGeom>
          <a:solidFill>
            <a:srgbClr val="1E265A"/>
          </a:solidFill>
          <a:ln>
            <a:solidFill>
              <a:srgbClr val="1E2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5" name="TextBox 5">
            <a:extLst>
              <a:ext uri="{FF2B5EF4-FFF2-40B4-BE49-F238E27FC236}">
                <a16:creationId xmlns:a16="http://schemas.microsoft.com/office/drawing/2014/main" id="{46720F8D-05D9-B64A-80CF-C094AE4522A5}"/>
              </a:ext>
            </a:extLst>
          </p:cNvPr>
          <p:cNvSpPr txBox="1"/>
          <p:nvPr/>
        </p:nvSpPr>
        <p:spPr>
          <a:xfrm>
            <a:off x="3496871" y="3269140"/>
            <a:ext cx="58392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u="none" strike="noStrike" kern="1200" cap="none" spc="0" normalizeH="0" baseline="0" noProof="0" dirty="0">
                <a:ln>
                  <a:noFill/>
                </a:ln>
                <a:solidFill>
                  <a:srgbClr val="A6CF38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Najmanje </a:t>
            </a:r>
            <a:r>
              <a:rPr lang="hr-HR" sz="2800" b="1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55% odraslih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A8D727CD-928C-D64B-8EC5-11E3833BDE3D}"/>
              </a:ext>
            </a:extLst>
          </p:cNvPr>
          <p:cNvSpPr txBox="1"/>
          <p:nvPr/>
        </p:nvSpPr>
        <p:spPr>
          <a:xfrm>
            <a:off x="3369872" y="3720448"/>
            <a:ext cx="5839236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sudjeluje u osposobljavanju do 2030. (2016. - 31,8%)</a:t>
            </a:r>
            <a:endParaRPr kumimoji="0" lang="en-US" sz="190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663E114-6FAB-E74F-9086-74AB0E28E9C9}"/>
              </a:ext>
            </a:extLst>
          </p:cNvPr>
          <p:cNvSpPr/>
          <p:nvPr/>
        </p:nvSpPr>
        <p:spPr>
          <a:xfrm>
            <a:off x="3003407" y="4314320"/>
            <a:ext cx="6459699" cy="1047600"/>
          </a:xfrm>
          <a:prstGeom prst="roundRect">
            <a:avLst/>
          </a:prstGeom>
          <a:solidFill>
            <a:srgbClr val="1E265A"/>
          </a:solidFill>
          <a:ln>
            <a:solidFill>
              <a:srgbClr val="1E2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0" name="TextBox 5">
            <a:extLst>
              <a:ext uri="{FF2B5EF4-FFF2-40B4-BE49-F238E27FC236}">
                <a16:creationId xmlns:a16="http://schemas.microsoft.com/office/drawing/2014/main" id="{A0E28AFC-E4A4-1741-B601-DC76402E0779}"/>
              </a:ext>
            </a:extLst>
          </p:cNvPr>
          <p:cNvSpPr txBox="1"/>
          <p:nvPr/>
        </p:nvSpPr>
        <p:spPr>
          <a:xfrm>
            <a:off x="3496870" y="4327489"/>
            <a:ext cx="58392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800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15 % stopa rizika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5">
            <a:extLst>
              <a:ext uri="{FF2B5EF4-FFF2-40B4-BE49-F238E27FC236}">
                <a16:creationId xmlns:a16="http://schemas.microsoft.com/office/drawing/2014/main" id="{EFBA7FF0-3499-3940-8F8A-9FF2F843F6F2}"/>
              </a:ext>
            </a:extLst>
          </p:cNvPr>
          <p:cNvSpPr txBox="1"/>
          <p:nvPr/>
        </p:nvSpPr>
        <p:spPr>
          <a:xfrm>
            <a:off x="3346116" y="4772128"/>
            <a:ext cx="6136538" cy="3847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19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od siromaštva i socijalne isključenosti do 2030. (2021.-20,9%)</a:t>
            </a:r>
            <a:endParaRPr lang="en-US" sz="19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98A067C-56EB-124E-B944-B5FF08CC51A1}"/>
              </a:ext>
            </a:extLst>
          </p:cNvPr>
          <p:cNvSpPr/>
          <p:nvPr/>
        </p:nvSpPr>
        <p:spPr>
          <a:xfrm>
            <a:off x="2735147" y="3387143"/>
            <a:ext cx="549025" cy="549025"/>
          </a:xfrm>
          <a:prstGeom prst="ellipse">
            <a:avLst/>
          </a:prstGeom>
          <a:solidFill>
            <a:srgbClr val="A6CF38"/>
          </a:solidFill>
          <a:ln>
            <a:solidFill>
              <a:srgbClr val="A6CF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0" name="TextBox 5">
            <a:extLst>
              <a:ext uri="{FF2B5EF4-FFF2-40B4-BE49-F238E27FC236}">
                <a16:creationId xmlns:a16="http://schemas.microsoft.com/office/drawing/2014/main" id="{0D2DE3FB-7744-5648-9A7B-25CAAB53300E}"/>
              </a:ext>
            </a:extLst>
          </p:cNvPr>
          <p:cNvSpPr txBox="1"/>
          <p:nvPr/>
        </p:nvSpPr>
        <p:spPr>
          <a:xfrm>
            <a:off x="2834826" y="3427116"/>
            <a:ext cx="3427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z="24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kumimoji="0" lang="en-US" sz="2400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81926E3-395E-2A45-9ED3-0D7DB962B91F}"/>
              </a:ext>
            </a:extLst>
          </p:cNvPr>
          <p:cNvSpPr/>
          <p:nvPr/>
        </p:nvSpPr>
        <p:spPr>
          <a:xfrm>
            <a:off x="2728894" y="4551830"/>
            <a:ext cx="549025" cy="549025"/>
          </a:xfrm>
          <a:prstGeom prst="ellipse">
            <a:avLst/>
          </a:prstGeom>
          <a:solidFill>
            <a:srgbClr val="A6CF38"/>
          </a:solidFill>
          <a:ln>
            <a:solidFill>
              <a:srgbClr val="A6CF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2" name="TextBox 5">
            <a:extLst>
              <a:ext uri="{FF2B5EF4-FFF2-40B4-BE49-F238E27FC236}">
                <a16:creationId xmlns:a16="http://schemas.microsoft.com/office/drawing/2014/main" id="{328EE1E5-06F4-F44E-973C-17FDF017C9DE}"/>
              </a:ext>
            </a:extLst>
          </p:cNvPr>
          <p:cNvSpPr txBox="1"/>
          <p:nvPr/>
        </p:nvSpPr>
        <p:spPr>
          <a:xfrm>
            <a:off x="2828573" y="4591803"/>
            <a:ext cx="3427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kumimoji="0" lang="en-US" sz="2400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kstniOkvir 27">
            <a:extLst>
              <a:ext uri="{FF2B5EF4-FFF2-40B4-BE49-F238E27FC236}">
                <a16:creationId xmlns:a16="http://schemas.microsoft.com/office/drawing/2014/main" id="{6DDEB03F-3F16-B840-A333-18FF665759CC}"/>
              </a:ext>
            </a:extLst>
          </p:cNvPr>
          <p:cNvSpPr txBox="1"/>
          <p:nvPr/>
        </p:nvSpPr>
        <p:spPr>
          <a:xfrm>
            <a:off x="999688" y="5542813"/>
            <a:ext cx="101926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l-PL" sz="2200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Europski socijalni fond </a:t>
            </a:r>
            <a:r>
              <a:rPr kumimoji="0" lang="pl-PL" sz="2200" u="none" strike="noStrike" kern="1200" cap="none" spc="0" normalizeH="0" baseline="0" noProof="0" dirty="0">
                <a:ln>
                  <a:noFill/>
                </a:ln>
                <a:solidFill>
                  <a:srgbClr val="E31D23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+</a:t>
            </a:r>
            <a:r>
              <a:rPr kumimoji="0" lang="pl-PL" sz="2200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 je </a:t>
            </a:r>
            <a:r>
              <a:rPr kumimoji="0" lang="pl-PL" sz="2200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osnovni alat za postizanje razvojnih ciljeva do 2030.</a:t>
            </a:r>
            <a:endParaRPr lang="hr-HR" sz="2200" dirty="0">
              <a:solidFill>
                <a:srgbClr val="1E26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6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1F9B-8BE2-744A-BC31-DCE79FA0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Učinkoviti ljudski potencijali</a:t>
            </a:r>
            <a:br>
              <a:rPr lang="hr-HR" sz="4000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4000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2021.-2027. </a:t>
            </a:r>
            <a:endParaRPr lang="sr-Latn-RS" sz="3600" dirty="0">
              <a:solidFill>
                <a:srgbClr val="323B8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84B8098-37FC-3F41-A85E-F7E7E74BE17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614670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74D40-3BC7-524C-9EF7-D36B311668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nova zapošljavanja, s naglaskom na mlade i ranjive skupine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nove vještine za sve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vrtići i škole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zdravstvene i socijalne usluge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podrška starijim i nemoćnim građanima</a:t>
            </a:r>
          </a:p>
          <a:p>
            <a:pPr marL="0" indent="0">
              <a:buClr>
                <a:srgbClr val="A6CF38"/>
              </a:buClr>
              <a:buNone/>
            </a:pPr>
            <a:endParaRPr lang="sr-Latn-RS" sz="22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spcBef>
                <a:spcPts val="0"/>
              </a:spcBef>
              <a:buClr>
                <a:srgbClr val="A6CF38"/>
              </a:buClr>
              <a:buNone/>
            </a:pPr>
            <a:r>
              <a:rPr lang="pl-PL" sz="2200" b="1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Europska komisija odobrila je Program 11. listopada 2022. </a:t>
            </a:r>
            <a:endParaRPr lang="sr-Latn-RS" sz="22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DA38F7DC-68C6-B74E-86AB-1EFEFD5AAED0}"/>
              </a:ext>
            </a:extLst>
          </p:cNvPr>
          <p:cNvSpPr txBox="1"/>
          <p:nvPr/>
        </p:nvSpPr>
        <p:spPr>
          <a:xfrm>
            <a:off x="2402219" y="3257329"/>
            <a:ext cx="2053562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l-PL" sz="4000" b="1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2,267</a:t>
            </a:r>
            <a:endParaRPr kumimoji="0" lang="pl-PL" sz="2800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/>
            <a:r>
              <a:rPr lang="pl-PL" b="1" dirty="0" err="1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mlrd</a:t>
            </a:r>
            <a:r>
              <a:rPr lang="pl-PL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. EUR</a:t>
            </a:r>
            <a:endParaRPr lang="hr-HR" b="1" dirty="0">
              <a:solidFill>
                <a:srgbClr val="1E265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C2AAE5-00D8-FBA8-89FA-02797BB09F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108167-2072-9B4C-AB8B-540B293BE0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0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C8E94F3-4100-204D-B55D-0DC0167B77E0}"/>
              </a:ext>
            </a:extLst>
          </p:cNvPr>
          <p:cNvSpPr/>
          <p:nvPr/>
        </p:nvSpPr>
        <p:spPr>
          <a:xfrm>
            <a:off x="808164" y="1453953"/>
            <a:ext cx="3255121" cy="1800090"/>
          </a:xfrm>
          <a:prstGeom prst="roundRect">
            <a:avLst/>
          </a:prstGeom>
          <a:solidFill>
            <a:srgbClr val="1E2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714555D-A149-4D46-BD2C-34FB15239E63}"/>
              </a:ext>
            </a:extLst>
          </p:cNvPr>
          <p:cNvSpPr txBox="1"/>
          <p:nvPr/>
        </p:nvSpPr>
        <p:spPr>
          <a:xfrm>
            <a:off x="9594473" y="2339565"/>
            <a:ext cx="266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200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8" name="TekstniOkvir 27">
            <a:extLst>
              <a:ext uri="{FF2B5EF4-FFF2-40B4-BE49-F238E27FC236}">
                <a16:creationId xmlns:a16="http://schemas.microsoft.com/office/drawing/2014/main" id="{FBB56BA9-0A56-C049-931F-BDDE321AC0B6}"/>
              </a:ext>
            </a:extLst>
          </p:cNvPr>
          <p:cNvSpPr txBox="1"/>
          <p:nvPr/>
        </p:nvSpPr>
        <p:spPr>
          <a:xfrm>
            <a:off x="1224114" y="1581173"/>
            <a:ext cx="42855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INKLUZIVNO TRŽIŠTE RADA</a:t>
            </a:r>
          </a:p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 POTICANJE ZAPOŠLJAVANJA</a:t>
            </a:r>
          </a:p>
        </p:txBody>
      </p:sp>
      <p:sp>
        <p:nvSpPr>
          <p:cNvPr id="19" name="TekstniOkvir 27">
            <a:extLst>
              <a:ext uri="{FF2B5EF4-FFF2-40B4-BE49-F238E27FC236}">
                <a16:creationId xmlns:a16="http://schemas.microsoft.com/office/drawing/2014/main" id="{6BD5B354-4B79-A740-B1A8-709713D0FB05}"/>
              </a:ext>
            </a:extLst>
          </p:cNvPr>
          <p:cNvSpPr txBox="1"/>
          <p:nvPr/>
        </p:nvSpPr>
        <p:spPr>
          <a:xfrm>
            <a:off x="1217743" y="2133510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A6CF3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487.240.000 EUR</a:t>
            </a:r>
          </a:p>
        </p:txBody>
      </p:sp>
      <p:sp>
        <p:nvSpPr>
          <p:cNvPr id="20" name="TekstniOkvir 27">
            <a:extLst>
              <a:ext uri="{FF2B5EF4-FFF2-40B4-BE49-F238E27FC236}">
                <a16:creationId xmlns:a16="http://schemas.microsoft.com/office/drawing/2014/main" id="{92C33E1E-5386-9749-9497-2E348C16F9BC}"/>
              </a:ext>
            </a:extLst>
          </p:cNvPr>
          <p:cNvSpPr txBox="1"/>
          <p:nvPr/>
        </p:nvSpPr>
        <p:spPr>
          <a:xfrm>
            <a:off x="1217743" y="2470059"/>
            <a:ext cx="28796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a. </a:t>
            </a:r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Poboljšanje pristupa zapošljavanju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26CF3A5-6808-4B41-A6D3-D50FF597E959}"/>
              </a:ext>
            </a:extLst>
          </p:cNvPr>
          <p:cNvSpPr/>
          <p:nvPr/>
        </p:nvSpPr>
        <p:spPr>
          <a:xfrm>
            <a:off x="463797" y="1900343"/>
            <a:ext cx="753946" cy="753946"/>
          </a:xfrm>
          <a:prstGeom prst="ellipse">
            <a:avLst/>
          </a:prstGeom>
          <a:solidFill>
            <a:srgbClr val="1E2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4075488-4EF4-9241-8A7D-E9F83CDEF71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00" y="1950046"/>
            <a:ext cx="654541" cy="654541"/>
          </a:xfrm>
        </p:spPr>
      </p:pic>
      <p:sp>
        <p:nvSpPr>
          <p:cNvPr id="14" name="TekstniOkvir 27">
            <a:extLst>
              <a:ext uri="{FF2B5EF4-FFF2-40B4-BE49-F238E27FC236}">
                <a16:creationId xmlns:a16="http://schemas.microsoft.com/office/drawing/2014/main" id="{A9A298DA-5FC1-A640-A503-13122C4533E7}"/>
              </a:ext>
            </a:extLst>
          </p:cNvPr>
          <p:cNvSpPr txBox="1"/>
          <p:nvPr/>
        </p:nvSpPr>
        <p:spPr>
          <a:xfrm>
            <a:off x="1224114" y="2683170"/>
            <a:ext cx="34988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b. Modernizacija tržišta rada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81B939A-1F68-CC41-A070-013416C8D60F}"/>
              </a:ext>
            </a:extLst>
          </p:cNvPr>
          <p:cNvSpPr/>
          <p:nvPr/>
        </p:nvSpPr>
        <p:spPr>
          <a:xfrm>
            <a:off x="847908" y="3337950"/>
            <a:ext cx="3252822" cy="1857197"/>
          </a:xfrm>
          <a:prstGeom prst="roundRect">
            <a:avLst/>
          </a:prstGeom>
          <a:solidFill>
            <a:srgbClr val="008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6" name="TekstniOkvir 27">
            <a:extLst>
              <a:ext uri="{FF2B5EF4-FFF2-40B4-BE49-F238E27FC236}">
                <a16:creationId xmlns:a16="http://schemas.microsoft.com/office/drawing/2014/main" id="{58C39911-A1CB-8E4F-A95D-254CE79B00A4}"/>
              </a:ext>
            </a:extLst>
          </p:cNvPr>
          <p:cNvSpPr txBox="1"/>
          <p:nvPr/>
        </p:nvSpPr>
        <p:spPr>
          <a:xfrm>
            <a:off x="1224113" y="3436246"/>
            <a:ext cx="42855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OBRAZOVANJE I</a:t>
            </a:r>
          </a:p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CJELOŽIVOTNO UČENJE</a:t>
            </a:r>
          </a:p>
        </p:txBody>
      </p:sp>
      <p:sp>
        <p:nvSpPr>
          <p:cNvPr id="17" name="TekstniOkvir 27">
            <a:extLst>
              <a:ext uri="{FF2B5EF4-FFF2-40B4-BE49-F238E27FC236}">
                <a16:creationId xmlns:a16="http://schemas.microsoft.com/office/drawing/2014/main" id="{C6E61A63-4141-0144-A5C4-2C13337FF184}"/>
              </a:ext>
            </a:extLst>
          </p:cNvPr>
          <p:cNvSpPr txBox="1"/>
          <p:nvPr/>
        </p:nvSpPr>
        <p:spPr>
          <a:xfrm>
            <a:off x="1217743" y="4013660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601.120.000 EUR</a:t>
            </a:r>
          </a:p>
        </p:txBody>
      </p:sp>
      <p:sp>
        <p:nvSpPr>
          <p:cNvPr id="21" name="TekstniOkvir 27">
            <a:extLst>
              <a:ext uri="{FF2B5EF4-FFF2-40B4-BE49-F238E27FC236}">
                <a16:creationId xmlns:a16="http://schemas.microsoft.com/office/drawing/2014/main" id="{72850587-D481-A748-86F3-FE21244409EF}"/>
              </a:ext>
            </a:extLst>
          </p:cNvPr>
          <p:cNvSpPr txBox="1"/>
          <p:nvPr/>
        </p:nvSpPr>
        <p:spPr>
          <a:xfrm>
            <a:off x="1179761" y="4306833"/>
            <a:ext cx="28796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e. Kvalitetno obrazovanje i osposobljavanje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f. Pristup obrazovanju i osposobljavanju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g. Cjeloživotno učenje </a:t>
            </a:r>
          </a:p>
          <a:p>
            <a:endParaRPr lang="pl-PL" sz="1200" dirty="0">
              <a:solidFill>
                <a:srgbClr val="E6E7E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39753DF-7998-9641-A420-E638F5D846D7}"/>
              </a:ext>
            </a:extLst>
          </p:cNvPr>
          <p:cNvSpPr/>
          <p:nvPr/>
        </p:nvSpPr>
        <p:spPr>
          <a:xfrm>
            <a:off x="462728" y="3726893"/>
            <a:ext cx="753946" cy="753946"/>
          </a:xfrm>
          <a:prstGeom prst="ellipse">
            <a:avLst/>
          </a:prstGeom>
          <a:solidFill>
            <a:srgbClr val="008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38570E-1FA6-7447-8CD7-9B50DBCF3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63" y="3778568"/>
            <a:ext cx="649017" cy="649017"/>
          </a:xfrm>
          <a:prstGeom prst="rect">
            <a:avLst/>
          </a:prstGeom>
        </p:spPr>
      </p:pic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C4EA63E1-BCD3-6A4B-B1C1-D36CB81C8FCD}"/>
              </a:ext>
            </a:extLst>
          </p:cNvPr>
          <p:cNvSpPr/>
          <p:nvPr/>
        </p:nvSpPr>
        <p:spPr>
          <a:xfrm>
            <a:off x="4664575" y="1453952"/>
            <a:ext cx="3255121" cy="2272941"/>
          </a:xfrm>
          <a:prstGeom prst="roundRect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43" name="TekstniOkvir 27">
            <a:extLst>
              <a:ext uri="{FF2B5EF4-FFF2-40B4-BE49-F238E27FC236}">
                <a16:creationId xmlns:a16="http://schemas.microsoft.com/office/drawing/2014/main" id="{32B308DD-B28F-434D-AB73-31B1E8F1D965}"/>
              </a:ext>
            </a:extLst>
          </p:cNvPr>
          <p:cNvSpPr txBox="1"/>
          <p:nvPr/>
        </p:nvSpPr>
        <p:spPr>
          <a:xfrm>
            <a:off x="5050489" y="1581173"/>
            <a:ext cx="428558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SOCIJALNO UKLJUČIVANJE</a:t>
            </a:r>
          </a:p>
        </p:txBody>
      </p:sp>
      <p:sp>
        <p:nvSpPr>
          <p:cNvPr id="44" name="TekstniOkvir 27">
            <a:extLst>
              <a:ext uri="{FF2B5EF4-FFF2-40B4-BE49-F238E27FC236}">
                <a16:creationId xmlns:a16="http://schemas.microsoft.com/office/drawing/2014/main" id="{D60DFFFD-E1A6-B249-9C72-35C2B5222895}"/>
              </a:ext>
            </a:extLst>
          </p:cNvPr>
          <p:cNvSpPr txBox="1"/>
          <p:nvPr/>
        </p:nvSpPr>
        <p:spPr>
          <a:xfrm>
            <a:off x="5050489" y="1895251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618.800.000 EUR</a:t>
            </a:r>
          </a:p>
        </p:txBody>
      </p:sp>
      <p:sp>
        <p:nvSpPr>
          <p:cNvPr id="45" name="TekstniOkvir 27">
            <a:extLst>
              <a:ext uri="{FF2B5EF4-FFF2-40B4-BE49-F238E27FC236}">
                <a16:creationId xmlns:a16="http://schemas.microsoft.com/office/drawing/2014/main" id="{EAE6E2EB-5681-9040-93E2-77D5B7D59B06}"/>
              </a:ext>
            </a:extLst>
          </p:cNvPr>
          <p:cNvSpPr txBox="1"/>
          <p:nvPr/>
        </p:nvSpPr>
        <p:spPr>
          <a:xfrm>
            <a:off x="5048705" y="2182323"/>
            <a:ext cx="28796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h. Aktivno uključivanje radi promicanja jednakih mogućnosti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i. Integracija migranata 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j. Integracija marginaliziranih skupina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npr. Romi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k. Pristup socijalnim i zdravstvenim uslugama</a:t>
            </a:r>
          </a:p>
          <a:p>
            <a:endParaRPr lang="pl-PL" sz="1200" dirty="0">
              <a:solidFill>
                <a:srgbClr val="E6E7E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60622B7-A598-F846-84D1-BF67B1B520A8}"/>
              </a:ext>
            </a:extLst>
          </p:cNvPr>
          <p:cNvSpPr/>
          <p:nvPr/>
        </p:nvSpPr>
        <p:spPr>
          <a:xfrm>
            <a:off x="4290172" y="1900343"/>
            <a:ext cx="753946" cy="753946"/>
          </a:xfrm>
          <a:prstGeom prst="ellipse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508855-9D64-3941-BD7A-0155E2ED1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834" y="1947966"/>
            <a:ext cx="656621" cy="656621"/>
          </a:xfrm>
          <a:prstGeom prst="rect">
            <a:avLst/>
          </a:prstGeom>
        </p:spPr>
      </p:pic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13495139-325D-9648-94A0-390FCC218F96}"/>
              </a:ext>
            </a:extLst>
          </p:cNvPr>
          <p:cNvSpPr/>
          <p:nvPr/>
        </p:nvSpPr>
        <p:spPr>
          <a:xfrm>
            <a:off x="4664575" y="3830253"/>
            <a:ext cx="3255121" cy="1346019"/>
          </a:xfrm>
          <a:prstGeom prst="roundRect">
            <a:avLst/>
          </a:prstGeom>
          <a:solidFill>
            <a:srgbClr val="E31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0" name="TekstniOkvir 27">
            <a:extLst>
              <a:ext uri="{FF2B5EF4-FFF2-40B4-BE49-F238E27FC236}">
                <a16:creationId xmlns:a16="http://schemas.microsoft.com/office/drawing/2014/main" id="{A5BAEF61-A945-EB43-8FC2-60DABFB40721}"/>
              </a:ext>
            </a:extLst>
          </p:cNvPr>
          <p:cNvSpPr txBox="1"/>
          <p:nvPr/>
        </p:nvSpPr>
        <p:spPr>
          <a:xfrm>
            <a:off x="5050490" y="3957474"/>
            <a:ext cx="25890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ZDRAVSTVO</a:t>
            </a:r>
          </a:p>
        </p:txBody>
      </p:sp>
      <p:sp>
        <p:nvSpPr>
          <p:cNvPr id="51" name="TekstniOkvir 27">
            <a:extLst>
              <a:ext uri="{FF2B5EF4-FFF2-40B4-BE49-F238E27FC236}">
                <a16:creationId xmlns:a16="http://schemas.microsoft.com/office/drawing/2014/main" id="{B58ED4F3-6AAF-BA43-B07A-D58A9A3B3646}"/>
              </a:ext>
            </a:extLst>
          </p:cNvPr>
          <p:cNvSpPr txBox="1"/>
          <p:nvPr/>
        </p:nvSpPr>
        <p:spPr>
          <a:xfrm>
            <a:off x="5050489" y="4224891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83.200.000 EUR</a:t>
            </a:r>
          </a:p>
        </p:txBody>
      </p:sp>
      <p:sp>
        <p:nvSpPr>
          <p:cNvPr id="52" name="TekstniOkvir 27">
            <a:extLst>
              <a:ext uri="{FF2B5EF4-FFF2-40B4-BE49-F238E27FC236}">
                <a16:creationId xmlns:a16="http://schemas.microsoft.com/office/drawing/2014/main" id="{7E2E1C63-3DD5-6840-BF1D-532579BF81E3}"/>
              </a:ext>
            </a:extLst>
          </p:cNvPr>
          <p:cNvSpPr txBox="1"/>
          <p:nvPr/>
        </p:nvSpPr>
        <p:spPr>
          <a:xfrm>
            <a:off x="5048705" y="4563445"/>
            <a:ext cx="2870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k. </a:t>
            </a:r>
            <a:r>
              <a:rPr lang="hr-HR" sz="1200" dirty="0">
                <a:solidFill>
                  <a:prstClr val="white"/>
                </a:solidFill>
              </a:rPr>
              <a:t>Pristup socijalnim i zdravstvenim uslugama</a:t>
            </a:r>
            <a:endParaRPr lang="en-US" sz="1200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584D5FB9-8D90-B349-A30A-11C91645FF84}"/>
              </a:ext>
            </a:extLst>
          </p:cNvPr>
          <p:cNvSpPr/>
          <p:nvPr/>
        </p:nvSpPr>
        <p:spPr>
          <a:xfrm>
            <a:off x="4286667" y="4107029"/>
            <a:ext cx="753946" cy="753946"/>
          </a:xfrm>
          <a:prstGeom prst="ellipse">
            <a:avLst/>
          </a:prstGeom>
          <a:solidFill>
            <a:srgbClr val="E31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CC81E7-AC53-1940-A753-E0CC8F2557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329" y="4154756"/>
            <a:ext cx="658492" cy="658492"/>
          </a:xfrm>
          <a:prstGeom prst="rect">
            <a:avLst/>
          </a:prstGeom>
        </p:spPr>
      </p:pic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0EEAB34D-EA7F-FD4C-9103-419EE0BFE709}"/>
              </a:ext>
            </a:extLst>
          </p:cNvPr>
          <p:cNvSpPr/>
          <p:nvPr/>
        </p:nvSpPr>
        <p:spPr>
          <a:xfrm>
            <a:off x="8493249" y="1457432"/>
            <a:ext cx="3255121" cy="1346019"/>
          </a:xfrm>
          <a:prstGeom prst="roundRect">
            <a:avLst/>
          </a:prstGeom>
          <a:solidFill>
            <a:srgbClr val="00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6" name="TekstniOkvir 27">
            <a:extLst>
              <a:ext uri="{FF2B5EF4-FFF2-40B4-BE49-F238E27FC236}">
                <a16:creationId xmlns:a16="http://schemas.microsoft.com/office/drawing/2014/main" id="{B5837DD8-2280-F943-BB5D-90F54E69DCC5}"/>
              </a:ext>
            </a:extLst>
          </p:cNvPr>
          <p:cNvSpPr txBox="1"/>
          <p:nvPr/>
        </p:nvSpPr>
        <p:spPr>
          <a:xfrm>
            <a:off x="8879164" y="1584653"/>
            <a:ext cx="25890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ZAPOŠLJAVANJE MLADIH</a:t>
            </a:r>
          </a:p>
        </p:txBody>
      </p:sp>
      <p:sp>
        <p:nvSpPr>
          <p:cNvPr id="57" name="TekstniOkvir 27">
            <a:extLst>
              <a:ext uri="{FF2B5EF4-FFF2-40B4-BE49-F238E27FC236}">
                <a16:creationId xmlns:a16="http://schemas.microsoft.com/office/drawing/2014/main" id="{CA9BE85D-662B-3049-9E92-F10F63E41D68}"/>
              </a:ext>
            </a:extLst>
          </p:cNvPr>
          <p:cNvSpPr txBox="1"/>
          <p:nvPr/>
        </p:nvSpPr>
        <p:spPr>
          <a:xfrm>
            <a:off x="8879163" y="1852070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382.169.414 EUR</a:t>
            </a:r>
          </a:p>
        </p:txBody>
      </p:sp>
      <p:sp>
        <p:nvSpPr>
          <p:cNvPr id="58" name="TekstniOkvir 27">
            <a:extLst>
              <a:ext uri="{FF2B5EF4-FFF2-40B4-BE49-F238E27FC236}">
                <a16:creationId xmlns:a16="http://schemas.microsoft.com/office/drawing/2014/main" id="{DFC14DC5-1C97-D648-B14C-415DFE79A4DF}"/>
              </a:ext>
            </a:extLst>
          </p:cNvPr>
          <p:cNvSpPr txBox="1"/>
          <p:nvPr/>
        </p:nvSpPr>
        <p:spPr>
          <a:xfrm>
            <a:off x="8877379" y="2190624"/>
            <a:ext cx="2870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a. </a:t>
            </a:r>
            <a:r>
              <a:rPr lang="hr-HR" sz="1200" dirty="0">
                <a:solidFill>
                  <a:prstClr val="white"/>
                </a:solidFill>
              </a:rPr>
              <a:t>Poboljšanje pristupa zapošljavanju </a:t>
            </a:r>
          </a:p>
          <a:p>
            <a:pPr lvl="0"/>
            <a:r>
              <a:rPr lang="hr-HR" sz="1200" dirty="0">
                <a:solidFill>
                  <a:prstClr val="white"/>
                </a:solidFill>
              </a:rPr>
              <a:t>f. Pristup obrazovanju i osposobljavanju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A807BA04-93AC-FF4A-8D68-66378D6497F4}"/>
              </a:ext>
            </a:extLst>
          </p:cNvPr>
          <p:cNvSpPr/>
          <p:nvPr/>
        </p:nvSpPr>
        <p:spPr>
          <a:xfrm>
            <a:off x="8115341" y="1734208"/>
            <a:ext cx="753946" cy="753946"/>
          </a:xfrm>
          <a:prstGeom prst="ellipse">
            <a:avLst/>
          </a:prstGeom>
          <a:solidFill>
            <a:srgbClr val="00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FECD3BB0-3AB2-8142-8892-8AEEEA5C38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5520" y="1786168"/>
            <a:ext cx="658492" cy="658492"/>
          </a:xfrm>
          <a:prstGeom prst="rect">
            <a:avLst/>
          </a:prstGeom>
        </p:spPr>
      </p:pic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721B1E8C-9D90-F54D-A888-FF1804A4DE65}"/>
              </a:ext>
            </a:extLst>
          </p:cNvPr>
          <p:cNvSpPr/>
          <p:nvPr/>
        </p:nvSpPr>
        <p:spPr>
          <a:xfrm>
            <a:off x="8493249" y="2906374"/>
            <a:ext cx="3255121" cy="1641038"/>
          </a:xfrm>
          <a:prstGeom prst="roundRect">
            <a:avLst/>
          </a:prstGeom>
          <a:solidFill>
            <a:srgbClr val="A6CF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3" name="TekstniOkvir 27">
            <a:extLst>
              <a:ext uri="{FF2B5EF4-FFF2-40B4-BE49-F238E27FC236}">
                <a16:creationId xmlns:a16="http://schemas.microsoft.com/office/drawing/2014/main" id="{EF9AED8C-E9D5-5940-B14B-13B50586C1E7}"/>
              </a:ext>
            </a:extLst>
          </p:cNvPr>
          <p:cNvSpPr txBox="1"/>
          <p:nvPr/>
        </p:nvSpPr>
        <p:spPr>
          <a:xfrm>
            <a:off x="8889999" y="2991732"/>
            <a:ext cx="428558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SOCIJALNE INOVACIJE</a:t>
            </a:r>
          </a:p>
        </p:txBody>
      </p:sp>
      <p:sp>
        <p:nvSpPr>
          <p:cNvPr id="64" name="TekstniOkvir 27">
            <a:extLst>
              <a:ext uri="{FF2B5EF4-FFF2-40B4-BE49-F238E27FC236}">
                <a16:creationId xmlns:a16="http://schemas.microsoft.com/office/drawing/2014/main" id="{4ED56477-BD34-1E43-9647-E93A34DF270E}"/>
              </a:ext>
            </a:extLst>
          </p:cNvPr>
          <p:cNvSpPr txBox="1"/>
          <p:nvPr/>
        </p:nvSpPr>
        <p:spPr>
          <a:xfrm>
            <a:off x="8886038" y="3273204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20.556.751 EUR</a:t>
            </a:r>
          </a:p>
        </p:txBody>
      </p:sp>
      <p:sp>
        <p:nvSpPr>
          <p:cNvPr id="65" name="TekstniOkvir 27">
            <a:extLst>
              <a:ext uri="{FF2B5EF4-FFF2-40B4-BE49-F238E27FC236}">
                <a16:creationId xmlns:a16="http://schemas.microsoft.com/office/drawing/2014/main" id="{D6E67C19-31EA-3645-8718-1D7BB06242CB}"/>
              </a:ext>
            </a:extLst>
          </p:cNvPr>
          <p:cNvSpPr txBox="1"/>
          <p:nvPr/>
        </p:nvSpPr>
        <p:spPr>
          <a:xfrm>
            <a:off x="8886038" y="3540308"/>
            <a:ext cx="28796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j. Integracija marginaliziranih skupina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npr. Romi</a:t>
            </a:r>
          </a:p>
          <a:p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k. Pristup socijalnim i zdravstvenim uslugama</a:t>
            </a:r>
          </a:p>
          <a:p>
            <a:endParaRPr lang="pl-PL" sz="1200" dirty="0">
              <a:solidFill>
                <a:srgbClr val="E6E7EF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460DB9F-1F87-E74E-932E-8614E65F0D07}"/>
              </a:ext>
            </a:extLst>
          </p:cNvPr>
          <p:cNvSpPr/>
          <p:nvPr/>
        </p:nvSpPr>
        <p:spPr>
          <a:xfrm>
            <a:off x="8118846" y="3252749"/>
            <a:ext cx="753946" cy="753946"/>
          </a:xfrm>
          <a:prstGeom prst="ellipse">
            <a:avLst/>
          </a:prstGeom>
          <a:solidFill>
            <a:srgbClr val="A6CF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45A129D-E478-CA4D-99A1-DA2E1B3F635E}"/>
              </a:ext>
            </a:extLst>
          </p:cNvPr>
          <p:cNvSpPr/>
          <p:nvPr/>
        </p:nvSpPr>
        <p:spPr>
          <a:xfrm>
            <a:off x="8493249" y="4652123"/>
            <a:ext cx="3252822" cy="1176929"/>
          </a:xfrm>
          <a:prstGeom prst="roundRect">
            <a:avLst/>
          </a:prstGeom>
          <a:solidFill>
            <a:srgbClr val="F6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9" name="TekstniOkvir 27">
            <a:extLst>
              <a:ext uri="{FF2B5EF4-FFF2-40B4-BE49-F238E27FC236}">
                <a16:creationId xmlns:a16="http://schemas.microsoft.com/office/drawing/2014/main" id="{B166613A-1B19-4540-8C8C-1D14EC890513}"/>
              </a:ext>
            </a:extLst>
          </p:cNvPr>
          <p:cNvSpPr txBox="1"/>
          <p:nvPr/>
        </p:nvSpPr>
        <p:spPr>
          <a:xfrm>
            <a:off x="8886039" y="4756999"/>
            <a:ext cx="25937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MATERIJALNA DEPRIVACIJA</a:t>
            </a:r>
          </a:p>
        </p:txBody>
      </p:sp>
      <p:sp>
        <p:nvSpPr>
          <p:cNvPr id="70" name="TekstniOkvir 27">
            <a:extLst>
              <a:ext uri="{FF2B5EF4-FFF2-40B4-BE49-F238E27FC236}">
                <a16:creationId xmlns:a16="http://schemas.microsoft.com/office/drawing/2014/main" id="{4CCBD0DC-C1BD-3143-822B-E3D283215297}"/>
              </a:ext>
            </a:extLst>
          </p:cNvPr>
          <p:cNvSpPr txBox="1"/>
          <p:nvPr/>
        </p:nvSpPr>
        <p:spPr>
          <a:xfrm>
            <a:off x="8886038" y="5096393"/>
            <a:ext cx="2114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74.880.000 EUR</a:t>
            </a:r>
          </a:p>
        </p:txBody>
      </p:sp>
      <p:sp>
        <p:nvSpPr>
          <p:cNvPr id="71" name="TekstniOkvir 27">
            <a:extLst>
              <a:ext uri="{FF2B5EF4-FFF2-40B4-BE49-F238E27FC236}">
                <a16:creationId xmlns:a16="http://schemas.microsoft.com/office/drawing/2014/main" id="{21E1FA1D-60B6-A948-BCEE-839823FF80BA}"/>
              </a:ext>
            </a:extLst>
          </p:cNvPr>
          <p:cNvSpPr txBox="1"/>
          <p:nvPr/>
        </p:nvSpPr>
        <p:spPr>
          <a:xfrm>
            <a:off x="8883158" y="5406448"/>
            <a:ext cx="28796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m. </a:t>
            </a:r>
            <a:r>
              <a:rPr lang="hr-HR" sz="1200" dirty="0">
                <a:solidFill>
                  <a:srgbClr val="E6E7EF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Suzbijanje materijalne oskudice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B13965D-3F38-7544-B6D5-E614141538F0}"/>
              </a:ext>
            </a:extLst>
          </p:cNvPr>
          <p:cNvSpPr/>
          <p:nvPr/>
        </p:nvSpPr>
        <p:spPr>
          <a:xfrm>
            <a:off x="8117777" y="4829486"/>
            <a:ext cx="753946" cy="753946"/>
          </a:xfrm>
          <a:prstGeom prst="ellipse">
            <a:avLst/>
          </a:prstGeom>
          <a:solidFill>
            <a:srgbClr val="F6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BDB3D43C-BE92-6A4E-B89F-531F97192C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536" y="3304373"/>
            <a:ext cx="652632" cy="652632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E1E102A3-59CC-DD4E-9E1D-C3E46B229D6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010" y="4876520"/>
            <a:ext cx="649017" cy="649017"/>
          </a:xfrm>
          <a:prstGeom prst="rect">
            <a:avLst/>
          </a:prstGeom>
        </p:spPr>
      </p:pic>
      <p:sp>
        <p:nvSpPr>
          <p:cNvPr id="79" name="TekstniOkvir 27">
            <a:extLst>
              <a:ext uri="{FF2B5EF4-FFF2-40B4-BE49-F238E27FC236}">
                <a16:creationId xmlns:a16="http://schemas.microsoft.com/office/drawing/2014/main" id="{46F00CB6-9DF8-214F-B9BB-F806777B262E}"/>
              </a:ext>
            </a:extLst>
          </p:cNvPr>
          <p:cNvSpPr txBox="1"/>
          <p:nvPr/>
        </p:nvSpPr>
        <p:spPr>
          <a:xfrm>
            <a:off x="463983" y="5542289"/>
            <a:ext cx="70227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Jačanje kapaciteta OCD i socijalnih partnera (horizontalno) </a:t>
            </a:r>
          </a:p>
          <a:p>
            <a:pPr algn="ctr"/>
            <a:r>
              <a:rPr lang="pl-PL" sz="2000" b="1" dirty="0">
                <a:solidFill>
                  <a:srgbClr val="1E265A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64 milijuna EUR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4566C1B6-F9B9-1B14-0A82-CA992BEF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72291" cy="1311187"/>
          </a:xfrm>
        </p:spPr>
        <p:txBody>
          <a:bodyPr>
            <a:normAutofit/>
          </a:bodyPr>
          <a:lstStyle/>
          <a:p>
            <a:r>
              <a:rPr lang="hr-HR" sz="4900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Europski socijalni fond </a:t>
            </a:r>
            <a:r>
              <a:rPr kumimoji="0" lang="hr-HR" sz="4900" b="0" i="0" u="none" strike="noStrike" kern="1200" cap="none" spc="0" normalizeH="0" baseline="0" noProof="0" dirty="0">
                <a:ln>
                  <a:noFill/>
                </a:ln>
                <a:solidFill>
                  <a:srgbClr val="E31D23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+</a:t>
            </a:r>
            <a:br>
              <a:rPr kumimoji="0" lang="hr-HR" sz="3600" b="0" i="0" u="none" strike="noStrike" kern="1200" cap="none" spc="0" normalizeH="0" baseline="0" noProof="0" dirty="0">
                <a:ln>
                  <a:noFill/>
                </a:ln>
                <a:solidFill>
                  <a:srgbClr val="E31D23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endParaRPr lang="sr-Latn-RS" sz="3600" dirty="0">
              <a:solidFill>
                <a:srgbClr val="323B8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05D44A-8FD0-BE05-A739-2AE2777F045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D74E83D-61D7-C07B-ABE9-F1466F241CF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06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838200" y="3299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Inkluzivno tržište rada i poticanje </a:t>
            </a:r>
          </a:p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zapošljavanja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6381" y="2973983"/>
            <a:ext cx="5210605" cy="573860"/>
          </a:xfrm>
          <a:prstGeom prst="roundRect">
            <a:avLst/>
          </a:prstGeom>
          <a:solidFill>
            <a:srgbClr val="1E265A"/>
          </a:solidFill>
          <a:ln>
            <a:solidFill>
              <a:srgbClr val="1E2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607414" y="3020441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Poboljšanje pristupa zapošljavanju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72200" y="3082444"/>
            <a:ext cx="356938" cy="356938"/>
          </a:xfrm>
          <a:prstGeom prst="ellipse">
            <a:avLst/>
          </a:prstGeom>
          <a:solidFill>
            <a:srgbClr val="A6CF38"/>
          </a:solidFill>
          <a:ln>
            <a:solidFill>
              <a:srgbClr val="A6CF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205266" y="3053406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953605E-81D8-EB4B-A1D1-B956C93DBD14}"/>
              </a:ext>
            </a:extLst>
          </p:cNvPr>
          <p:cNvSpPr/>
          <p:nvPr/>
        </p:nvSpPr>
        <p:spPr>
          <a:xfrm>
            <a:off x="6336381" y="3627266"/>
            <a:ext cx="5210605" cy="573860"/>
          </a:xfrm>
          <a:prstGeom prst="roundRect">
            <a:avLst/>
          </a:prstGeom>
          <a:solidFill>
            <a:srgbClr val="1E265A"/>
          </a:solidFill>
          <a:ln>
            <a:solidFill>
              <a:srgbClr val="1E2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BBDC884C-D22C-394F-95BC-D14DDB0B3641}"/>
              </a:ext>
            </a:extLst>
          </p:cNvPr>
          <p:cNvSpPr txBox="1"/>
          <p:nvPr/>
        </p:nvSpPr>
        <p:spPr>
          <a:xfrm>
            <a:off x="6607414" y="3673724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Modernizacija tržišta rada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F31D8D-90EF-EC42-9CEB-8188DA787542}"/>
              </a:ext>
            </a:extLst>
          </p:cNvPr>
          <p:cNvSpPr/>
          <p:nvPr/>
        </p:nvSpPr>
        <p:spPr>
          <a:xfrm>
            <a:off x="6172200" y="3735727"/>
            <a:ext cx="356938" cy="356938"/>
          </a:xfrm>
          <a:prstGeom prst="ellipse">
            <a:avLst/>
          </a:prstGeom>
          <a:solidFill>
            <a:srgbClr val="A6CF38"/>
          </a:solidFill>
          <a:ln>
            <a:solidFill>
              <a:srgbClr val="A6CF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8CAE56B-5004-A84A-B59C-5A067D5ACEEB}"/>
              </a:ext>
            </a:extLst>
          </p:cNvPr>
          <p:cNvSpPr txBox="1"/>
          <p:nvPr/>
        </p:nvSpPr>
        <p:spPr>
          <a:xfrm>
            <a:off x="6205266" y="3706689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1E265A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E265A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302002" y="4968146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487,24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990600" y="1904301"/>
            <a:ext cx="4996136" cy="2820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Mjere aktivne politike zapošljavanja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Vaučeri za obrazovanje - odgovor na nove trendove i izazove na tržištu rada</a:t>
            </a:r>
          </a:p>
          <a:p>
            <a:pPr lvl="0"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Mikro-zajmovi za poduzeća (FI)</a:t>
            </a:r>
          </a:p>
          <a:p>
            <a:pPr lvl="0"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Aktivacija žena na tržištu rada</a:t>
            </a:r>
          </a:p>
          <a:p>
            <a:pPr lvl="0"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Jačanje kapaciteta socijalnih partnera </a:t>
            </a:r>
          </a:p>
          <a:p>
            <a:pPr lvl="0"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Modernizacija institucija na tržištu rada</a:t>
            </a:r>
          </a:p>
          <a:p>
            <a:pPr lvl="0">
              <a:spcBef>
                <a:spcPts val="500"/>
              </a:spcBef>
              <a:buClr>
                <a:srgbClr val="A6CF38"/>
              </a:buClr>
            </a:pPr>
            <a:endParaRPr lang="hr-HR" sz="24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1" name="Content Placeholder 8">
            <a:extLst>
              <a:ext uri="{FF2B5EF4-FFF2-40B4-BE49-F238E27FC236}">
                <a16:creationId xmlns:a16="http://schemas.microsoft.com/office/drawing/2014/main" id="{EAE1B40A-28C1-724D-A8A9-3A637EFD1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856" y="512022"/>
            <a:ext cx="1281112" cy="128111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ECDD84A-5441-6658-ABDC-F5110E3118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800831-9140-EC4C-9858-5B9DF098D5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7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0601CCB-FF3B-884A-94E9-86BE01542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42" y="517525"/>
            <a:ext cx="1281112" cy="12811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732059" y="170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Obrazovanje i cjeloživotno učenje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502582" y="2210548"/>
            <a:ext cx="4986365" cy="882117"/>
          </a:xfrm>
          <a:prstGeom prst="roundRect">
            <a:avLst/>
          </a:prstGeom>
          <a:solidFill>
            <a:srgbClr val="008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566628" y="2217374"/>
            <a:ext cx="474638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Kvalitetno obrazovanje i osposobljavanje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306183" y="2482863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331228" y="2438569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008C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8C5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953605E-81D8-EB4B-A1D1-B956C93DBD14}"/>
              </a:ext>
            </a:extLst>
          </p:cNvPr>
          <p:cNvSpPr/>
          <p:nvPr/>
        </p:nvSpPr>
        <p:spPr>
          <a:xfrm>
            <a:off x="6502582" y="3144022"/>
            <a:ext cx="4986365" cy="927481"/>
          </a:xfrm>
          <a:prstGeom prst="roundRect">
            <a:avLst/>
          </a:prstGeom>
          <a:solidFill>
            <a:srgbClr val="008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BBDC884C-D22C-394F-95BC-D14DDB0B3641}"/>
              </a:ext>
            </a:extLst>
          </p:cNvPr>
          <p:cNvSpPr txBox="1"/>
          <p:nvPr/>
        </p:nvSpPr>
        <p:spPr>
          <a:xfrm>
            <a:off x="6549375" y="3190481"/>
            <a:ext cx="45680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Pristup obrazovanju i osposobljavanju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F31D8D-90EF-EC42-9CEB-8188DA787542}"/>
              </a:ext>
            </a:extLst>
          </p:cNvPr>
          <p:cNvSpPr/>
          <p:nvPr/>
        </p:nvSpPr>
        <p:spPr>
          <a:xfrm>
            <a:off x="6264968" y="3423070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8CAE56B-5004-A84A-B59C-5A067D5ACEEB}"/>
              </a:ext>
            </a:extLst>
          </p:cNvPr>
          <p:cNvSpPr txBox="1"/>
          <p:nvPr/>
        </p:nvSpPr>
        <p:spPr>
          <a:xfrm>
            <a:off x="6305995" y="3410661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008C5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8C5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023339" y="5041241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601,1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732059" y="1426410"/>
            <a:ext cx="53235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Kvaliteta vrtića i veći obuhvat djece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Uspostava cjelodnevne osnovne škole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Pomoćnici u nastavi za djecu s poteškoćama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Jačanje sustava obrazovanja od predškolskog do visokog, uključujući i strukovno obrazovanje i obrazovanje odraslih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Sistemsko osnaživanje obrazovnog sustava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Jačanje kapaciteta OCD-a za promociju STEM-a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F118CD03-78D6-FB4A-97D9-C6586C3854D0}"/>
              </a:ext>
            </a:extLst>
          </p:cNvPr>
          <p:cNvSpPr/>
          <p:nvPr/>
        </p:nvSpPr>
        <p:spPr>
          <a:xfrm>
            <a:off x="6496278" y="4138661"/>
            <a:ext cx="4992669" cy="547492"/>
          </a:xfrm>
          <a:prstGeom prst="roundRect">
            <a:avLst/>
          </a:prstGeom>
          <a:solidFill>
            <a:srgbClr val="008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5FB9DAE0-9519-3246-9053-46EFA82C8150}"/>
              </a:ext>
            </a:extLst>
          </p:cNvPr>
          <p:cNvSpPr txBox="1"/>
          <p:nvPr/>
        </p:nvSpPr>
        <p:spPr>
          <a:xfrm>
            <a:off x="6549375" y="4185119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Cjeloživotno učenje 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5880089-B7C7-384B-AF84-EA0A7045BBEB}"/>
              </a:ext>
            </a:extLst>
          </p:cNvPr>
          <p:cNvSpPr/>
          <p:nvPr/>
        </p:nvSpPr>
        <p:spPr>
          <a:xfrm>
            <a:off x="6253239" y="4240496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id="{EFADA482-AC89-8748-959E-19B7CF0AA80C}"/>
              </a:ext>
            </a:extLst>
          </p:cNvPr>
          <p:cNvSpPr txBox="1"/>
          <p:nvPr/>
        </p:nvSpPr>
        <p:spPr>
          <a:xfrm>
            <a:off x="6275695" y="4214487"/>
            <a:ext cx="4179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008C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008C5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A134A2-A071-3F7F-8C86-1C98B82C16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722AB23-8B9D-69DB-A1ED-7C1FB24B6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90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2399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Socijalno uključivanje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5099" y="1706066"/>
            <a:ext cx="5163722" cy="882117"/>
          </a:xfrm>
          <a:prstGeom prst="roundRect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507108" y="1812967"/>
            <a:ext cx="474638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Aktivno uključivanje radi promicanja jednakih mogućnosti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30937" y="1974521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163745" y="1938470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DD24A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DD24A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953605E-81D8-EB4B-A1D1-B956C93DBD14}"/>
              </a:ext>
            </a:extLst>
          </p:cNvPr>
          <p:cNvSpPr/>
          <p:nvPr/>
        </p:nvSpPr>
        <p:spPr>
          <a:xfrm>
            <a:off x="6263746" y="2781726"/>
            <a:ext cx="5210605" cy="468000"/>
          </a:xfrm>
          <a:prstGeom prst="roundRect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BBDC884C-D22C-394F-95BC-D14DDB0B3641}"/>
              </a:ext>
            </a:extLst>
          </p:cNvPr>
          <p:cNvSpPr txBox="1"/>
          <p:nvPr/>
        </p:nvSpPr>
        <p:spPr>
          <a:xfrm>
            <a:off x="6599595" y="2760186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Integracija migranata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F31D8D-90EF-EC42-9CEB-8188DA787542}"/>
              </a:ext>
            </a:extLst>
          </p:cNvPr>
          <p:cNvSpPr/>
          <p:nvPr/>
        </p:nvSpPr>
        <p:spPr>
          <a:xfrm>
            <a:off x="6130937" y="2841279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8CAE56B-5004-A84A-B59C-5A067D5ACEEB}"/>
              </a:ext>
            </a:extLst>
          </p:cNvPr>
          <p:cNvSpPr txBox="1"/>
          <p:nvPr/>
        </p:nvSpPr>
        <p:spPr>
          <a:xfrm>
            <a:off x="6184091" y="2830055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DD24A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DD24A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764631" y="5080124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618,8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717649" y="1641229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Nastavak programa Zaželi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 err="1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Deinstitucionalizacija</a:t>
            </a: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 usluge u zajednici s naglaskom na djecu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Socijalno uključivanje kroz kulturu, sport i turizam 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Integracija marginaliziranih skupina, prevencija nasilja u obitelji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Veteranski centri – ulaganje u usluge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hr-HR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Jačanje kapaciteta OCD-a za pružanje socijalnih usluga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endParaRPr lang="hr-HR" sz="22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F118CD03-78D6-FB4A-97D9-C6586C3854D0}"/>
              </a:ext>
            </a:extLst>
          </p:cNvPr>
          <p:cNvSpPr/>
          <p:nvPr/>
        </p:nvSpPr>
        <p:spPr>
          <a:xfrm>
            <a:off x="6312222" y="3524282"/>
            <a:ext cx="5210605" cy="689932"/>
          </a:xfrm>
          <a:prstGeom prst="roundRect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5FB9DAE0-9519-3246-9053-46EFA82C8150}"/>
              </a:ext>
            </a:extLst>
          </p:cNvPr>
          <p:cNvSpPr txBox="1"/>
          <p:nvPr/>
        </p:nvSpPr>
        <p:spPr>
          <a:xfrm>
            <a:off x="6599595" y="3586066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Integracija marginaliziranih skupina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5880089-B7C7-384B-AF84-EA0A7045BBEB}"/>
              </a:ext>
            </a:extLst>
          </p:cNvPr>
          <p:cNvSpPr/>
          <p:nvPr/>
        </p:nvSpPr>
        <p:spPr>
          <a:xfrm>
            <a:off x="6112355" y="3675023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id="{EFADA482-AC89-8748-959E-19B7CF0AA80C}"/>
              </a:ext>
            </a:extLst>
          </p:cNvPr>
          <p:cNvSpPr txBox="1"/>
          <p:nvPr/>
        </p:nvSpPr>
        <p:spPr>
          <a:xfrm>
            <a:off x="6186622" y="3668989"/>
            <a:ext cx="29695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DD24A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DD24A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C62BE38E-E68C-5549-AAAF-892FF17AF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924" y="253940"/>
            <a:ext cx="1281600" cy="1281600"/>
          </a:xfrm>
          <a:prstGeom prst="rect">
            <a:avLst/>
          </a:prstGeom>
        </p:spPr>
      </p:pic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525D54DE-D8F5-7045-9E39-857B6D87495C}"/>
              </a:ext>
            </a:extLst>
          </p:cNvPr>
          <p:cNvSpPr/>
          <p:nvPr/>
        </p:nvSpPr>
        <p:spPr>
          <a:xfrm>
            <a:off x="6295595" y="4369561"/>
            <a:ext cx="5210605" cy="885600"/>
          </a:xfrm>
          <a:prstGeom prst="roundRect">
            <a:avLst/>
          </a:prstGeom>
          <a:solidFill>
            <a:srgbClr val="DD2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7" name="TextBox 5">
            <a:extLst>
              <a:ext uri="{FF2B5EF4-FFF2-40B4-BE49-F238E27FC236}">
                <a16:creationId xmlns:a16="http://schemas.microsoft.com/office/drawing/2014/main" id="{3A557D57-2491-094C-9384-C302DE94A966}"/>
              </a:ext>
            </a:extLst>
          </p:cNvPr>
          <p:cNvSpPr txBox="1"/>
          <p:nvPr/>
        </p:nvSpPr>
        <p:spPr>
          <a:xfrm>
            <a:off x="6566627" y="4396862"/>
            <a:ext cx="45680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E6E7E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Pristup socijalnim i zdravstvenim uslugama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8AD4CB7-7DCE-BC4A-8DCC-B4EE699D155C}"/>
              </a:ext>
            </a:extLst>
          </p:cNvPr>
          <p:cNvSpPr/>
          <p:nvPr/>
        </p:nvSpPr>
        <p:spPr>
          <a:xfrm>
            <a:off x="6112355" y="4622602"/>
            <a:ext cx="356938" cy="356938"/>
          </a:xfrm>
          <a:prstGeom prst="ellipse">
            <a:avLst/>
          </a:prstGeom>
          <a:solidFill>
            <a:srgbClr val="E6E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982804EE-DB58-5F49-98B8-36EB145063CD}"/>
              </a:ext>
            </a:extLst>
          </p:cNvPr>
          <p:cNvSpPr txBox="1"/>
          <p:nvPr/>
        </p:nvSpPr>
        <p:spPr>
          <a:xfrm>
            <a:off x="6168300" y="4616568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DD24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DD24A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7088ED6-14F9-B674-121E-6D74EBDEA7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19929EA-D9A8-119B-4CF5-003504BF4B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04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5D25F2-3613-5946-AF9F-ADA0CB7AF546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Socijalne inovacije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4A83C8-D857-034E-BC0B-E6E0FE3C1AA8}"/>
              </a:ext>
            </a:extLst>
          </p:cNvPr>
          <p:cNvSpPr/>
          <p:nvPr/>
        </p:nvSpPr>
        <p:spPr>
          <a:xfrm>
            <a:off x="6336381" y="2109292"/>
            <a:ext cx="5210605" cy="885600"/>
          </a:xfrm>
          <a:prstGeom prst="roundRect">
            <a:avLst/>
          </a:prstGeom>
          <a:solidFill>
            <a:srgbClr val="A6CF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A0C518E-99FF-6743-B984-55051B248047}"/>
              </a:ext>
            </a:extLst>
          </p:cNvPr>
          <p:cNvSpPr txBox="1"/>
          <p:nvPr/>
        </p:nvSpPr>
        <p:spPr>
          <a:xfrm>
            <a:off x="6607414" y="2286483"/>
            <a:ext cx="456809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Integracija marginaliziranih skupina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4950CD-FA79-6E41-8E71-475372D46B04}"/>
              </a:ext>
            </a:extLst>
          </p:cNvPr>
          <p:cNvSpPr/>
          <p:nvPr/>
        </p:nvSpPr>
        <p:spPr>
          <a:xfrm>
            <a:off x="6172200" y="2391210"/>
            <a:ext cx="356938" cy="356938"/>
          </a:xfrm>
          <a:prstGeom prst="ellipse">
            <a:avLst/>
          </a:prstGeom>
          <a:solidFill>
            <a:srgbClr val="1E2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3A9CF885-48E3-8546-AC8A-328B614BAC6C}"/>
              </a:ext>
            </a:extLst>
          </p:cNvPr>
          <p:cNvSpPr txBox="1"/>
          <p:nvPr/>
        </p:nvSpPr>
        <p:spPr>
          <a:xfrm>
            <a:off x="6170094" y="2367286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b="1" u="none" strike="noStrike" kern="1200" cap="none" spc="0" normalizeH="0" baseline="0" noProof="0" dirty="0">
                <a:ln>
                  <a:noFill/>
                </a:ln>
                <a:solidFill>
                  <a:srgbClr val="A6CF38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j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953605E-81D8-EB4B-A1D1-B956C93DBD14}"/>
              </a:ext>
            </a:extLst>
          </p:cNvPr>
          <p:cNvSpPr/>
          <p:nvPr/>
        </p:nvSpPr>
        <p:spPr>
          <a:xfrm>
            <a:off x="6336381" y="3053358"/>
            <a:ext cx="5210605" cy="885600"/>
          </a:xfrm>
          <a:prstGeom prst="roundRect">
            <a:avLst/>
          </a:prstGeom>
          <a:solidFill>
            <a:srgbClr val="A6CF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BBDC884C-D22C-394F-95BC-D14DDB0B3641}"/>
              </a:ext>
            </a:extLst>
          </p:cNvPr>
          <p:cNvSpPr txBox="1"/>
          <p:nvPr/>
        </p:nvSpPr>
        <p:spPr>
          <a:xfrm>
            <a:off x="6607414" y="3067272"/>
            <a:ext cx="45680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1E265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Pristup socijalnim i zdravstvenim uslugama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F31D8D-90EF-EC42-9CEB-8188DA787542}"/>
              </a:ext>
            </a:extLst>
          </p:cNvPr>
          <p:cNvSpPr/>
          <p:nvPr/>
        </p:nvSpPr>
        <p:spPr>
          <a:xfrm>
            <a:off x="6172200" y="3336181"/>
            <a:ext cx="356938" cy="356938"/>
          </a:xfrm>
          <a:prstGeom prst="ellipse">
            <a:avLst/>
          </a:prstGeom>
          <a:solidFill>
            <a:srgbClr val="1E2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8CAE56B-5004-A84A-B59C-5A067D5ACEEB}"/>
              </a:ext>
            </a:extLst>
          </p:cNvPr>
          <p:cNvSpPr txBox="1"/>
          <p:nvPr/>
        </p:nvSpPr>
        <p:spPr>
          <a:xfrm>
            <a:off x="6194790" y="3326601"/>
            <a:ext cx="3427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>
                <a:solidFill>
                  <a:srgbClr val="A6CF3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A6CF38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7E04C92-C6C8-A342-A966-D53B24134F24}"/>
              </a:ext>
            </a:extLst>
          </p:cNvPr>
          <p:cNvSpPr txBox="1">
            <a:spLocks/>
          </p:cNvSpPr>
          <p:nvPr/>
        </p:nvSpPr>
        <p:spPr>
          <a:xfrm>
            <a:off x="3758740" y="4392826"/>
            <a:ext cx="49793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b="1" dirty="0">
                <a:solidFill>
                  <a:srgbClr val="323B8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20,55 milijuna EUR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B448F371-4E7B-5249-BF48-52BEA4903708}"/>
              </a:ext>
            </a:extLst>
          </p:cNvPr>
          <p:cNvSpPr txBox="1">
            <a:spLocks/>
          </p:cNvSpPr>
          <p:nvPr/>
        </p:nvSpPr>
        <p:spPr>
          <a:xfrm>
            <a:off x="990600" y="2094984"/>
            <a:ext cx="4537745" cy="2502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Centri za rad u lokalnim zajednicama s većinski romskim stanovništvom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Inovativne socijalne usluge (integrativni pristup </a:t>
            </a:r>
            <a:r>
              <a:rPr lang="sr-Latn-RS" sz="2200" dirty="0" err="1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rješavanju</a:t>
            </a: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problema mentalnog zdravlja, obiteljski suradnici i </a:t>
            </a:r>
            <a:r>
              <a:rPr lang="sr-Latn-RS" sz="2200" dirty="0" err="1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sl</a:t>
            </a:r>
            <a:r>
              <a:rPr lang="sr-Latn-RS" sz="2200" dirty="0">
                <a:solidFill>
                  <a:srgbClr val="1E265A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).</a:t>
            </a:r>
          </a:p>
          <a:p>
            <a:pPr>
              <a:spcBef>
                <a:spcPts val="500"/>
              </a:spcBef>
              <a:buClr>
                <a:srgbClr val="A6CF38"/>
              </a:buClr>
            </a:pPr>
            <a:endParaRPr lang="sr-Latn-RS" sz="24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500"/>
              </a:spcBef>
              <a:buClr>
                <a:srgbClr val="A6CF38"/>
              </a:buClr>
            </a:pPr>
            <a:endParaRPr lang="sr-Latn-RS" sz="2400" dirty="0">
              <a:solidFill>
                <a:srgbClr val="1E265A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E685689-843F-BF4C-9175-7D26ABD5F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86" y="539506"/>
            <a:ext cx="1281600" cy="12816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D8DB263-F16B-E3C9-6D0D-DA2AF1B04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122" y="6330207"/>
            <a:ext cx="1672401" cy="2977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9C1974-65A0-0550-9563-0496E5D87A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77" y="6280949"/>
            <a:ext cx="958873" cy="3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04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674</Words>
  <Application>Microsoft Office PowerPoint</Application>
  <PresentationFormat>Široki zaslon</PresentationFormat>
  <Paragraphs>158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Montserrat</vt:lpstr>
      <vt:lpstr>Times New Roman</vt:lpstr>
      <vt:lpstr>TyponineSans Reg</vt:lpstr>
      <vt:lpstr>Tema sustava Office</vt:lpstr>
      <vt:lpstr>PowerPoint prezentacija</vt:lpstr>
      <vt:lpstr>Programi Kohezijske politike 2021. -2027. </vt:lpstr>
      <vt:lpstr>Hrvatski ciljevi za razvojno desetljeće do 2030. Europski stup socijalnih prava</vt:lpstr>
      <vt:lpstr>Program Učinkoviti ljudski potencijali 2021.-2027. </vt:lpstr>
      <vt:lpstr>Europski socijalni fond +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Zahvaljujem na pozornosti!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subject/>
  <dc:creator>Ante Buntić</dc:creator>
  <cp:keywords/>
  <dc:description/>
  <cp:lastModifiedBy>Vlatka Petrić</cp:lastModifiedBy>
  <cp:revision>76</cp:revision>
  <cp:lastPrinted>2022-11-30T14:06:58Z</cp:lastPrinted>
  <dcterms:created xsi:type="dcterms:W3CDTF">2022-11-28T08:25:46Z</dcterms:created>
  <dcterms:modified xsi:type="dcterms:W3CDTF">2023-04-03T13:23:03Z</dcterms:modified>
  <cp:category/>
</cp:coreProperties>
</file>